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4" r:id="rId4"/>
    <p:sldId id="263" r:id="rId5"/>
    <p:sldId id="262" r:id="rId6"/>
    <p:sldId id="267" r:id="rId7"/>
    <p:sldId id="266" r:id="rId8"/>
    <p:sldId id="269" r:id="rId9"/>
    <p:sldId id="275" r:id="rId10"/>
    <p:sldId id="270" r:id="rId11"/>
    <p:sldId id="265" r:id="rId12"/>
    <p:sldId id="274" r:id="rId13"/>
    <p:sldId id="273" r:id="rId14"/>
    <p:sldId id="268" r:id="rId15"/>
    <p:sldId id="271" r:id="rId16"/>
    <p:sldId id="258" r:id="rId17"/>
    <p:sldId id="272"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4A9D8-E8A4-49D6-8B15-1FC8ABD04662}" v="25" dt="2021-03-14T10:40:06.725"/>
    <p1510:client id="{1A0F09EF-D6F1-4260-9274-6185EAF0F9F8}" v="596" dt="2021-03-14T14:03:41.0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660"/>
  </p:normalViewPr>
  <p:slideViewPr>
    <p:cSldViewPr snapToGrid="0">
      <p:cViewPr varScale="1">
        <p:scale>
          <a:sx n="61" d="100"/>
          <a:sy n="61" d="100"/>
        </p:scale>
        <p:origin x="6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9BE5-6C1E-4B49-B152-5255F4EE23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4C5C407-0EAC-4C31-89DE-357FA14C65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05AD17-6FF1-4908-A8C2-356C340E0868}"/>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5" name="Footer Placeholder 4">
            <a:extLst>
              <a:ext uri="{FF2B5EF4-FFF2-40B4-BE49-F238E27FC236}">
                <a16:creationId xmlns:a16="http://schemas.microsoft.com/office/drawing/2014/main" id="{F9A7247A-4C61-4C91-A5D2-4AE0BBFB71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85901B-40E9-43B5-9133-5EA7A8B998B5}"/>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423289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FB45-180F-4654-BC12-8986045208D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5C1B98-6268-42DD-8FBD-D86F88092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9B9B71-50D0-4C83-BD84-36B76578467C}"/>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5" name="Footer Placeholder 4">
            <a:extLst>
              <a:ext uri="{FF2B5EF4-FFF2-40B4-BE49-F238E27FC236}">
                <a16:creationId xmlns:a16="http://schemas.microsoft.com/office/drawing/2014/main" id="{D4FAD14C-EFA6-4867-B412-CCE01E41BC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95952C-0EEB-4E47-A656-DA2BCDF8AA69}"/>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3431166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8DD576-51B0-4C07-B096-8977D67094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E1B291-5581-4AF2-BB0F-E1EE1382CB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8F50C1-FD49-426F-B198-748DF793D1CE}"/>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5" name="Footer Placeholder 4">
            <a:extLst>
              <a:ext uri="{FF2B5EF4-FFF2-40B4-BE49-F238E27FC236}">
                <a16:creationId xmlns:a16="http://schemas.microsoft.com/office/drawing/2014/main" id="{DB7E9C5A-35BE-4826-BC01-58E50F092B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120C2F-73AA-463B-9790-43A125587AE7}"/>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3041517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9F7D-017B-4AC0-B1A0-FB50F6A485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FD0177-CED5-49E4-9DF1-7FC66A0C6A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3C4236-A0AB-42E6-9285-F518BF1F96B8}"/>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5" name="Footer Placeholder 4">
            <a:extLst>
              <a:ext uri="{FF2B5EF4-FFF2-40B4-BE49-F238E27FC236}">
                <a16:creationId xmlns:a16="http://schemas.microsoft.com/office/drawing/2014/main" id="{092E79DB-CCC9-4E4E-BA03-C21772438A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5190B7-7304-4777-BE19-FF4C15D1B91A}"/>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495294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D8CD-A63E-470E-961D-B6904B4EE0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36FB88-1F66-4EF2-B24C-8FAD18389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2AF1D6-2778-4335-BB99-44D8196F9BAA}"/>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5" name="Footer Placeholder 4">
            <a:extLst>
              <a:ext uri="{FF2B5EF4-FFF2-40B4-BE49-F238E27FC236}">
                <a16:creationId xmlns:a16="http://schemas.microsoft.com/office/drawing/2014/main" id="{989C369D-DABB-4482-A294-0DA7C6F7DC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54BCE7-2922-41BF-A3D4-8D06A1F525D9}"/>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1488847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02D0-CD27-4438-ACF8-641178697D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708207-153E-4FE6-9241-0139367BD1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BA505D-EA6C-4C16-A943-9E19B25922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9B7DB1-DCCD-4B39-ACE6-FE83F78D07BA}"/>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6" name="Footer Placeholder 5">
            <a:extLst>
              <a:ext uri="{FF2B5EF4-FFF2-40B4-BE49-F238E27FC236}">
                <a16:creationId xmlns:a16="http://schemas.microsoft.com/office/drawing/2014/main" id="{33724B59-503C-47E7-8952-2B82DA6D96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35B7C8-C623-4FC2-B79F-3C86EABE22F2}"/>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336609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96341-15C2-46A6-9C76-1497014332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86D4BB-1823-4290-93AA-8AEFC5D4DF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988547-3419-49CE-93BD-E85D203D1E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6CD60D-2440-4E6C-AE9C-CE8754C4C0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7CBA81-6C2D-4771-BD09-733D46B06C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77AFA6A-8ED5-481D-AD42-BFEDB41BDA24}"/>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8" name="Footer Placeholder 7">
            <a:extLst>
              <a:ext uri="{FF2B5EF4-FFF2-40B4-BE49-F238E27FC236}">
                <a16:creationId xmlns:a16="http://schemas.microsoft.com/office/drawing/2014/main" id="{EEE75DE3-4A85-4F5C-BCBB-ED814198277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4DFA548-9A43-4220-99FE-E51C0B95635C}"/>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3090936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0BDA-38EB-41AB-856A-ADAE2BB280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6AF2B0-18AF-45B4-98CB-7525943BC6F7}"/>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4" name="Footer Placeholder 3">
            <a:extLst>
              <a:ext uri="{FF2B5EF4-FFF2-40B4-BE49-F238E27FC236}">
                <a16:creationId xmlns:a16="http://schemas.microsoft.com/office/drawing/2014/main" id="{B7182F05-9AD4-45D7-A41E-90A2ADB8D6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C5D8397-2D7B-4C13-806D-BD02EEB507E1}"/>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225050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4839A-8F2D-4166-B1FF-29B0594338A1}"/>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3" name="Footer Placeholder 2">
            <a:extLst>
              <a:ext uri="{FF2B5EF4-FFF2-40B4-BE49-F238E27FC236}">
                <a16:creationId xmlns:a16="http://schemas.microsoft.com/office/drawing/2014/main" id="{7757E720-C236-47AB-94FA-258A395CB13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8105CB5-C8B6-4A57-8AC9-EDA5BBD748FD}"/>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1813641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B4D76-9028-4F0C-9028-BC70009E2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F20DCCB-076A-441B-A7FF-D091BD3879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146B893-D858-4AC8-8FE5-85A22CB4F0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735D7C-609C-4DAB-9F4D-6F1FE6B09AAF}"/>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6" name="Footer Placeholder 5">
            <a:extLst>
              <a:ext uri="{FF2B5EF4-FFF2-40B4-BE49-F238E27FC236}">
                <a16:creationId xmlns:a16="http://schemas.microsoft.com/office/drawing/2014/main" id="{DC048BEE-E427-4796-9230-F347CEEF23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67661A-BA19-4E0A-A35D-115554987C5A}"/>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2457131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5F4B-BC32-42C4-BA25-9E795796A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45CB2C-00F2-44AE-B449-A94712E7CD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2F79F1-EA73-4C12-8EE5-B9F93977F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AF41DC-225A-4938-B9C4-8B35B47AE113}"/>
              </a:ext>
            </a:extLst>
          </p:cNvPr>
          <p:cNvSpPr>
            <a:spLocks noGrp="1"/>
          </p:cNvSpPr>
          <p:nvPr>
            <p:ph type="dt" sz="half" idx="10"/>
          </p:nvPr>
        </p:nvSpPr>
        <p:spPr/>
        <p:txBody>
          <a:bodyPr/>
          <a:lstStyle/>
          <a:p>
            <a:fld id="{C837B714-00C2-4707-ABC9-05A664D9ED9C}" type="datetimeFigureOut">
              <a:rPr lang="en-IN" smtClean="0"/>
              <a:t>14-03-2021</a:t>
            </a:fld>
            <a:endParaRPr lang="en-IN"/>
          </a:p>
        </p:txBody>
      </p:sp>
      <p:sp>
        <p:nvSpPr>
          <p:cNvPr id="6" name="Footer Placeholder 5">
            <a:extLst>
              <a:ext uri="{FF2B5EF4-FFF2-40B4-BE49-F238E27FC236}">
                <a16:creationId xmlns:a16="http://schemas.microsoft.com/office/drawing/2014/main" id="{FC9A2A45-B16D-41B0-8641-2C83682214F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EC1AD2-866D-4E77-B9B4-61D5B8767D22}"/>
              </a:ext>
            </a:extLst>
          </p:cNvPr>
          <p:cNvSpPr>
            <a:spLocks noGrp="1"/>
          </p:cNvSpPr>
          <p:nvPr>
            <p:ph type="sldNum" sz="quarter" idx="12"/>
          </p:nvPr>
        </p:nvSpPr>
        <p:spPr/>
        <p:txBody>
          <a:bodyPr/>
          <a:lstStyle/>
          <a:p>
            <a:fld id="{3F3EF4D1-2CE1-4938-A120-D812A9D7FC30}" type="slidenum">
              <a:rPr lang="en-IN" smtClean="0"/>
              <a:t>‹#›</a:t>
            </a:fld>
            <a:endParaRPr lang="en-IN"/>
          </a:p>
        </p:txBody>
      </p:sp>
    </p:spTree>
    <p:extLst>
      <p:ext uri="{BB962C8B-B14F-4D97-AF65-F5344CB8AC3E}">
        <p14:creationId xmlns:p14="http://schemas.microsoft.com/office/powerpoint/2010/main" val="210375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0A213E-CDF8-4F27-AA25-B6B0EE6248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2DC31B-7D4C-4A1E-A5D6-F5F1A6D14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3622D0-AD92-4A66-A989-ECCF92D4DE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7B714-00C2-4707-ABC9-05A664D9ED9C}" type="datetimeFigureOut">
              <a:rPr lang="en-IN" smtClean="0"/>
              <a:t>14-03-2021</a:t>
            </a:fld>
            <a:endParaRPr lang="en-IN"/>
          </a:p>
        </p:txBody>
      </p:sp>
      <p:sp>
        <p:nvSpPr>
          <p:cNvPr id="5" name="Footer Placeholder 4">
            <a:extLst>
              <a:ext uri="{FF2B5EF4-FFF2-40B4-BE49-F238E27FC236}">
                <a16:creationId xmlns:a16="http://schemas.microsoft.com/office/drawing/2014/main" id="{CDF997A5-1EA6-4797-B658-E7F12EDFD1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DFF6248-AB9D-4697-BB88-D537A487C4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3EF4D1-2CE1-4938-A120-D812A9D7FC30}" type="slidenum">
              <a:rPr lang="en-IN" smtClean="0"/>
              <a:t>‹#›</a:t>
            </a:fld>
            <a:endParaRPr lang="en-IN"/>
          </a:p>
        </p:txBody>
      </p:sp>
    </p:spTree>
    <p:extLst>
      <p:ext uri="{BB962C8B-B14F-4D97-AF65-F5344CB8AC3E}">
        <p14:creationId xmlns:p14="http://schemas.microsoft.com/office/powerpoint/2010/main" val="801462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mp"/><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tmp"/><Relationship Id="rId7" Type="http://schemas.openxmlformats.org/officeDocument/2006/relationships/image" Target="../media/image30.tmp"/><Relationship Id="rId2" Type="http://schemas.openxmlformats.org/officeDocument/2006/relationships/image" Target="../media/image25.tmp"/><Relationship Id="rId1" Type="http://schemas.openxmlformats.org/officeDocument/2006/relationships/slideLayout" Target="../slideLayouts/slideLayout7.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image" Target="../media/image27.tm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tm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ECFF">
            <a:alpha val="45000"/>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557AE0-2C38-4C53-9F06-2DE7E4ECC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27" y="332961"/>
            <a:ext cx="11627345" cy="6192077"/>
          </a:xfrm>
          <a:prstGeom prst="rect">
            <a:avLst/>
          </a:prstGeom>
          <a:ln w="228600" cap="sq" cmpd="thickThin">
            <a:solidFill>
              <a:srgbClr val="000000"/>
            </a:solidFill>
            <a:prstDash val="solid"/>
            <a:miter lim="800000"/>
          </a:ln>
          <a:effectLst>
            <a:innerShdw blurRad="76200">
              <a:srgbClr val="000000"/>
            </a:innerShdw>
          </a:effectLst>
        </p:spPr>
      </p:pic>
      <p:sp>
        <p:nvSpPr>
          <p:cNvPr id="4" name="Oval 3">
            <a:extLst>
              <a:ext uri="{FF2B5EF4-FFF2-40B4-BE49-F238E27FC236}">
                <a16:creationId xmlns:a16="http://schemas.microsoft.com/office/drawing/2014/main" id="{43FFF106-EAC1-424E-B15B-30C782B42EDE}"/>
              </a:ext>
            </a:extLst>
          </p:cNvPr>
          <p:cNvSpPr/>
          <p:nvPr/>
        </p:nvSpPr>
        <p:spPr>
          <a:xfrm>
            <a:off x="9378198" y="3749109"/>
            <a:ext cx="1996966" cy="1902373"/>
          </a:xfrm>
          <a:prstGeom prst="ellipse">
            <a:avLst/>
          </a:prstGeom>
          <a:solidFill>
            <a:srgbClr val="FF0000"/>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a:latin typeface="Bahnschrift Condensed" panose="020B0502040204020203" pitchFamily="34" charset="0"/>
              </a:rPr>
              <a:t>MSc Data Science</a:t>
            </a:r>
          </a:p>
          <a:p>
            <a:pPr algn="ctr"/>
            <a:r>
              <a:rPr lang="en-US" sz="1600" b="1" u="sng" dirty="0">
                <a:latin typeface="Bahnschrift Condensed" panose="020B0502040204020203" pitchFamily="34" charset="0"/>
              </a:rPr>
              <a:t> (PART I)</a:t>
            </a:r>
          </a:p>
          <a:p>
            <a:pPr algn="ctr"/>
            <a:endParaRPr lang="en-US" sz="1600" b="1" u="sng" dirty="0">
              <a:latin typeface="Bahnschrift Condensed" panose="020B0502040204020203" pitchFamily="34" charset="0"/>
            </a:endParaRPr>
          </a:p>
          <a:p>
            <a:pPr algn="ctr"/>
            <a:r>
              <a:rPr lang="en-US" sz="1600" b="1" u="sng" dirty="0">
                <a:latin typeface="Bahnschrift Condensed" panose="020B0502040204020203" pitchFamily="34" charset="0"/>
              </a:rPr>
              <a:t>TEAM SAAD</a:t>
            </a:r>
            <a:endParaRPr lang="en-IN" sz="1600" b="1" u="sng" dirty="0">
              <a:latin typeface="Bahnschrift Condensed" panose="020B0502040204020203" pitchFamily="34" charset="0"/>
            </a:endParaRPr>
          </a:p>
        </p:txBody>
      </p:sp>
      <p:pic>
        <p:nvPicPr>
          <p:cNvPr id="8" name="Graphic 7" descr="Paw prints">
            <a:extLst>
              <a:ext uri="{FF2B5EF4-FFF2-40B4-BE49-F238E27FC236}">
                <a16:creationId xmlns:a16="http://schemas.microsoft.com/office/drawing/2014/main" id="{AE1007EE-0D9C-4A3E-8DF6-C9008E4B14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77285">
            <a:off x="3969026" y="3934566"/>
            <a:ext cx="942823" cy="727613"/>
          </a:xfrm>
          <a:prstGeom prst="rect">
            <a:avLst/>
          </a:prstGeom>
        </p:spPr>
      </p:pic>
      <p:pic>
        <p:nvPicPr>
          <p:cNvPr id="9" name="Picture 8">
            <a:extLst>
              <a:ext uri="{FF2B5EF4-FFF2-40B4-BE49-F238E27FC236}">
                <a16:creationId xmlns:a16="http://schemas.microsoft.com/office/drawing/2014/main" id="{C413368A-D2C4-4611-9A64-65C871E3DEC0}"/>
              </a:ext>
            </a:extLst>
          </p:cNvPr>
          <p:cNvPicPr>
            <a:picLocks noChangeAspect="1"/>
          </p:cNvPicPr>
          <p:nvPr/>
        </p:nvPicPr>
        <p:blipFill>
          <a:blip r:embed="rId5"/>
          <a:stretch>
            <a:fillRect/>
          </a:stretch>
        </p:blipFill>
        <p:spPr>
          <a:xfrm rot="634186">
            <a:off x="4629885" y="3631726"/>
            <a:ext cx="1081450" cy="778990"/>
          </a:xfrm>
          <a:prstGeom prst="rect">
            <a:avLst/>
          </a:prstGeom>
        </p:spPr>
      </p:pic>
      <p:pic>
        <p:nvPicPr>
          <p:cNvPr id="10" name="Picture 9">
            <a:extLst>
              <a:ext uri="{FF2B5EF4-FFF2-40B4-BE49-F238E27FC236}">
                <a16:creationId xmlns:a16="http://schemas.microsoft.com/office/drawing/2014/main" id="{524A21CA-E8E9-457F-8726-E70FC1101A83}"/>
              </a:ext>
            </a:extLst>
          </p:cNvPr>
          <p:cNvPicPr>
            <a:picLocks noChangeAspect="1"/>
          </p:cNvPicPr>
          <p:nvPr/>
        </p:nvPicPr>
        <p:blipFill>
          <a:blip r:embed="rId6"/>
          <a:stretch>
            <a:fillRect/>
          </a:stretch>
        </p:blipFill>
        <p:spPr>
          <a:xfrm>
            <a:off x="5896900" y="2059743"/>
            <a:ext cx="1213209" cy="969348"/>
          </a:xfrm>
          <a:prstGeom prst="rect">
            <a:avLst/>
          </a:prstGeom>
        </p:spPr>
      </p:pic>
      <p:pic>
        <p:nvPicPr>
          <p:cNvPr id="11" name="Picture 10">
            <a:extLst>
              <a:ext uri="{FF2B5EF4-FFF2-40B4-BE49-F238E27FC236}">
                <a16:creationId xmlns:a16="http://schemas.microsoft.com/office/drawing/2014/main" id="{D436589B-86A5-430D-9E15-090E9FBE2481}"/>
              </a:ext>
            </a:extLst>
          </p:cNvPr>
          <p:cNvPicPr>
            <a:picLocks noChangeAspect="1"/>
          </p:cNvPicPr>
          <p:nvPr/>
        </p:nvPicPr>
        <p:blipFill>
          <a:blip r:embed="rId6"/>
          <a:stretch>
            <a:fillRect/>
          </a:stretch>
        </p:blipFill>
        <p:spPr>
          <a:xfrm>
            <a:off x="6503504" y="1781447"/>
            <a:ext cx="1213209" cy="969348"/>
          </a:xfrm>
          <a:prstGeom prst="rect">
            <a:avLst/>
          </a:prstGeom>
        </p:spPr>
      </p:pic>
      <p:sp>
        <p:nvSpPr>
          <p:cNvPr id="12" name="TextBox 11">
            <a:extLst>
              <a:ext uri="{FF2B5EF4-FFF2-40B4-BE49-F238E27FC236}">
                <a16:creationId xmlns:a16="http://schemas.microsoft.com/office/drawing/2014/main" id="{C1BD0E04-B2B9-437D-A1B1-AA508763979C}"/>
              </a:ext>
            </a:extLst>
          </p:cNvPr>
          <p:cNvSpPr txBox="1"/>
          <p:nvPr/>
        </p:nvSpPr>
        <p:spPr>
          <a:xfrm>
            <a:off x="6418395" y="3644244"/>
            <a:ext cx="2797940" cy="369332"/>
          </a:xfrm>
          <a:prstGeom prst="rect">
            <a:avLst/>
          </a:prstGeom>
          <a:noFill/>
        </p:spPr>
        <p:txBody>
          <a:bodyPr wrap="square" rtlCol="0">
            <a:spAutoFit/>
          </a:bodyPr>
          <a:lstStyle/>
          <a:p>
            <a:r>
              <a:rPr lang="en-US" b="1" i="1" dirty="0">
                <a:solidFill>
                  <a:schemeClr val="bg1"/>
                </a:solidFill>
                <a:latin typeface="Gadugi" panose="020B0502040204020203" pitchFamily="34" charset="0"/>
                <a:ea typeface="Gadugi" panose="020B0502040204020203" pitchFamily="34" charset="0"/>
              </a:rPr>
              <a:t>- ASIA and OCEANIA</a:t>
            </a:r>
            <a:endParaRPr lang="en-IN" b="1" i="1" dirty="0">
              <a:solidFill>
                <a:schemeClr val="bg1"/>
              </a:solidFill>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3685605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724B8A-60CB-4542-BF8D-9E41BC89F217}"/>
              </a:ext>
            </a:extLst>
          </p:cNvPr>
          <p:cNvSpPr txBox="1"/>
          <p:nvPr/>
        </p:nvSpPr>
        <p:spPr>
          <a:xfrm>
            <a:off x="189186" y="130433"/>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Objective 4 :  To find which class has highest number of fossils.</a:t>
            </a:r>
            <a:endParaRPr lang="en-IN" sz="2000" dirty="0">
              <a:latin typeface="Cooper Black" panose="0208090404030B020404" pitchFamily="18" charset="0"/>
            </a:endParaRPr>
          </a:p>
        </p:txBody>
      </p:sp>
      <p:sp>
        <p:nvSpPr>
          <p:cNvPr id="3" name="TextBox 2">
            <a:extLst>
              <a:ext uri="{FF2B5EF4-FFF2-40B4-BE49-F238E27FC236}">
                <a16:creationId xmlns:a16="http://schemas.microsoft.com/office/drawing/2014/main" id="{36A7B36E-5406-4059-9D8E-39C14BCF40C6}"/>
              </a:ext>
            </a:extLst>
          </p:cNvPr>
          <p:cNvSpPr txBox="1"/>
          <p:nvPr/>
        </p:nvSpPr>
        <p:spPr>
          <a:xfrm>
            <a:off x="189186" y="776526"/>
            <a:ext cx="1997422" cy="369332"/>
          </a:xfrm>
          <a:prstGeom prst="rect">
            <a:avLst/>
          </a:prstGeom>
          <a:solidFill>
            <a:schemeClr val="bg2"/>
          </a:solidFill>
        </p:spPr>
        <p:txBody>
          <a:bodyPr wrap="square" rtlCol="0">
            <a:spAutoFit/>
          </a:bodyPr>
          <a:lstStyle/>
          <a:p>
            <a:r>
              <a:rPr lang="en-US" b="1" dirty="0">
                <a:latin typeface="Book Antiqua" panose="02040602050305030304" pitchFamily="18" charset="0"/>
              </a:rPr>
              <a:t>Processing steps</a:t>
            </a:r>
            <a:r>
              <a:rPr lang="en-US" dirty="0"/>
              <a:t>:</a:t>
            </a:r>
            <a:endParaRPr lang="en-IN" dirty="0"/>
          </a:p>
        </p:txBody>
      </p:sp>
      <p:sp>
        <p:nvSpPr>
          <p:cNvPr id="4" name="TextBox 3">
            <a:extLst>
              <a:ext uri="{FF2B5EF4-FFF2-40B4-BE49-F238E27FC236}">
                <a16:creationId xmlns:a16="http://schemas.microsoft.com/office/drawing/2014/main" id="{255F9926-1E6F-413F-B0CE-F19D20B7AE43}"/>
              </a:ext>
            </a:extLst>
          </p:cNvPr>
          <p:cNvSpPr txBox="1"/>
          <p:nvPr/>
        </p:nvSpPr>
        <p:spPr>
          <a:xfrm>
            <a:off x="307655" y="2007632"/>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
        <p:nvSpPr>
          <p:cNvPr id="6" name="TextBox 5">
            <a:extLst>
              <a:ext uri="{FF2B5EF4-FFF2-40B4-BE49-F238E27FC236}">
                <a16:creationId xmlns:a16="http://schemas.microsoft.com/office/drawing/2014/main" id="{3018DA32-F688-45F5-A45F-7A07E5A55150}"/>
              </a:ext>
            </a:extLst>
          </p:cNvPr>
          <p:cNvSpPr txBox="1"/>
          <p:nvPr/>
        </p:nvSpPr>
        <p:spPr>
          <a:xfrm>
            <a:off x="2301765" y="2083664"/>
            <a:ext cx="12381185" cy="1708160"/>
          </a:xfrm>
          <a:prstGeom prst="rect">
            <a:avLst/>
          </a:prstGeom>
          <a:noFill/>
        </p:spPr>
        <p:txBody>
          <a:bodyPr wrap="square">
            <a:spAutoFit/>
          </a:bodyPr>
          <a:lstStyle/>
          <a:p>
            <a:r>
              <a:rPr lang="en-IN" sz="1050" dirty="0"/>
              <a:t>main_data_copy_1 = </a:t>
            </a:r>
            <a:r>
              <a:rPr lang="en-IN" sz="1050" dirty="0" err="1"/>
              <a:t>data.frame</a:t>
            </a:r>
            <a:r>
              <a:rPr lang="en-IN" sz="1050" dirty="0"/>
              <a:t>(</a:t>
            </a:r>
            <a:r>
              <a:rPr lang="en-IN" sz="1050" dirty="0" err="1"/>
              <a:t>main_data</a:t>
            </a:r>
            <a:r>
              <a:rPr lang="en-IN" sz="1050" dirty="0"/>
              <a:t>)</a:t>
            </a:r>
          </a:p>
          <a:p>
            <a:r>
              <a:rPr lang="en-IN" sz="1050" dirty="0" err="1"/>
              <a:t>class_fossil_data</a:t>
            </a:r>
            <a:r>
              <a:rPr lang="en-IN" sz="1050" dirty="0"/>
              <a:t> = main_data_copy_1 %&gt;% select(</a:t>
            </a:r>
            <a:r>
              <a:rPr lang="en-IN" sz="1050" dirty="0" err="1"/>
              <a:t>class,basisOfRecord</a:t>
            </a:r>
            <a:r>
              <a:rPr lang="en-IN" sz="1050" dirty="0"/>
              <a:t>)</a:t>
            </a:r>
          </a:p>
          <a:p>
            <a:r>
              <a:rPr lang="en-IN" sz="1050" dirty="0" err="1"/>
              <a:t>class_fossil_data</a:t>
            </a:r>
            <a:r>
              <a:rPr lang="en-IN" sz="1050" dirty="0"/>
              <a:t> = </a:t>
            </a:r>
            <a:r>
              <a:rPr lang="en-IN" sz="1050" dirty="0" err="1"/>
              <a:t>class_fossil_data</a:t>
            </a:r>
            <a:r>
              <a:rPr lang="en-IN" sz="1050" dirty="0"/>
              <a:t> %&gt;% filter(</a:t>
            </a:r>
            <a:r>
              <a:rPr lang="en-IN" sz="1050" dirty="0" err="1"/>
              <a:t>basisOfRecord</a:t>
            </a:r>
            <a:r>
              <a:rPr lang="en-IN" sz="1050" dirty="0"/>
              <a:t>=="FOSSIL_SPECIMEN")</a:t>
            </a:r>
          </a:p>
          <a:p>
            <a:r>
              <a:rPr lang="en-IN" sz="1050" dirty="0" err="1"/>
              <a:t>class_fossil_data</a:t>
            </a:r>
            <a:r>
              <a:rPr lang="en-IN" sz="1050" dirty="0"/>
              <a:t> &lt;- </a:t>
            </a:r>
            <a:r>
              <a:rPr lang="en-IN" sz="1050" dirty="0" err="1"/>
              <a:t>class_fossil_data</a:t>
            </a:r>
            <a:r>
              <a:rPr lang="en-IN" sz="1050" dirty="0"/>
              <a:t> %&gt;% </a:t>
            </a:r>
            <a:r>
              <a:rPr lang="en-IN" sz="1050" dirty="0" err="1"/>
              <a:t>replace_with_na</a:t>
            </a:r>
            <a:r>
              <a:rPr lang="en-IN" sz="1050" dirty="0"/>
              <a:t>(replace = list(class= ""))</a:t>
            </a:r>
          </a:p>
          <a:p>
            <a:r>
              <a:rPr lang="en-IN" sz="1050" dirty="0" err="1"/>
              <a:t>class_fossil_data</a:t>
            </a:r>
            <a:r>
              <a:rPr lang="en-IN" sz="1050" dirty="0"/>
              <a:t> &lt;- </a:t>
            </a:r>
            <a:r>
              <a:rPr lang="en-IN" sz="1050" dirty="0" err="1"/>
              <a:t>class_fossil_data</a:t>
            </a:r>
            <a:r>
              <a:rPr lang="en-IN" sz="1050" dirty="0"/>
              <a:t> %&gt;% </a:t>
            </a:r>
            <a:r>
              <a:rPr lang="en-IN" sz="1050" dirty="0" err="1"/>
              <a:t>replace_with_na</a:t>
            </a:r>
            <a:r>
              <a:rPr lang="en-IN" sz="1050" dirty="0"/>
              <a:t>(replace = list(</a:t>
            </a:r>
            <a:r>
              <a:rPr lang="en-IN" sz="1050" dirty="0" err="1"/>
              <a:t>basisOfRecord</a:t>
            </a:r>
            <a:r>
              <a:rPr lang="en-IN" sz="1050" dirty="0"/>
              <a:t> = ""))</a:t>
            </a:r>
          </a:p>
          <a:p>
            <a:r>
              <a:rPr lang="en-IN" sz="1050" dirty="0" err="1"/>
              <a:t>class_fossil_data</a:t>
            </a:r>
            <a:r>
              <a:rPr lang="en-IN" sz="1050" dirty="0"/>
              <a:t> &lt;- </a:t>
            </a:r>
            <a:r>
              <a:rPr lang="en-IN" sz="1050" dirty="0" err="1"/>
              <a:t>class_fossil_data</a:t>
            </a:r>
            <a:r>
              <a:rPr lang="en-IN" sz="1050" dirty="0"/>
              <a:t> %&gt;% </a:t>
            </a:r>
            <a:r>
              <a:rPr lang="en-IN" sz="1050" dirty="0" err="1"/>
              <a:t>drop_na</a:t>
            </a:r>
            <a:r>
              <a:rPr lang="en-IN" sz="1050" dirty="0"/>
              <a:t>()</a:t>
            </a:r>
          </a:p>
          <a:p>
            <a:r>
              <a:rPr lang="en-IN" sz="1050" dirty="0" err="1"/>
              <a:t>Class_Fossil_Record</a:t>
            </a:r>
            <a:r>
              <a:rPr lang="en-IN" sz="1050" dirty="0"/>
              <a:t> &lt;- </a:t>
            </a:r>
            <a:r>
              <a:rPr lang="en-IN" sz="1050" dirty="0" err="1"/>
              <a:t>class_fossil_data</a:t>
            </a:r>
            <a:r>
              <a:rPr lang="en-IN" sz="1050" dirty="0"/>
              <a:t> %&gt;% </a:t>
            </a:r>
            <a:r>
              <a:rPr lang="en-IN" sz="1050" dirty="0" err="1"/>
              <a:t>group_by</a:t>
            </a:r>
            <a:r>
              <a:rPr lang="en-IN" sz="1050" dirty="0"/>
              <a:t>(class, </a:t>
            </a:r>
            <a:r>
              <a:rPr lang="en-IN" sz="1050" dirty="0" err="1"/>
              <a:t>basisOfRecord</a:t>
            </a:r>
            <a:r>
              <a:rPr lang="en-IN" sz="1050" dirty="0"/>
              <a:t>) %&gt;% mutate(</a:t>
            </a:r>
            <a:r>
              <a:rPr lang="en-IN" sz="1050" dirty="0" err="1"/>
              <a:t>count_total</a:t>
            </a:r>
            <a:r>
              <a:rPr lang="en-IN" sz="1050" dirty="0"/>
              <a:t> = n())</a:t>
            </a:r>
          </a:p>
          <a:p>
            <a:r>
              <a:rPr lang="en-IN" sz="1050" dirty="0" err="1"/>
              <a:t>Distinct_Class_Fossil</a:t>
            </a:r>
            <a:r>
              <a:rPr lang="en-IN" sz="1050" dirty="0"/>
              <a:t> &lt;- distinct(</a:t>
            </a:r>
            <a:r>
              <a:rPr lang="en-IN" sz="1050" dirty="0" err="1"/>
              <a:t>Class_Fossil_Record</a:t>
            </a:r>
            <a:r>
              <a:rPr lang="en-IN" sz="1050" dirty="0"/>
              <a:t>)</a:t>
            </a:r>
          </a:p>
          <a:p>
            <a:r>
              <a:rPr lang="en-IN" sz="1050" dirty="0" err="1"/>
              <a:t>Distinct_Class_Fossil_Count</a:t>
            </a:r>
            <a:r>
              <a:rPr lang="en-IN" sz="1050" dirty="0"/>
              <a:t> &lt;- arrange(</a:t>
            </a:r>
            <a:r>
              <a:rPr lang="en-IN" sz="1050" dirty="0" err="1"/>
              <a:t>Distinct_Class_Fossil</a:t>
            </a:r>
            <a:r>
              <a:rPr lang="en-IN" sz="1050" dirty="0"/>
              <a:t>, </a:t>
            </a:r>
            <a:r>
              <a:rPr lang="en-IN" sz="1050" dirty="0" err="1"/>
              <a:t>desc</a:t>
            </a:r>
            <a:r>
              <a:rPr lang="en-IN" sz="1050" dirty="0"/>
              <a:t>(</a:t>
            </a:r>
            <a:r>
              <a:rPr lang="en-IN" sz="1050" dirty="0" err="1"/>
              <a:t>count_total</a:t>
            </a:r>
            <a:r>
              <a:rPr lang="en-IN" sz="1050" dirty="0"/>
              <a:t>))</a:t>
            </a:r>
          </a:p>
          <a:p>
            <a:endParaRPr lang="en-IN" sz="1050" dirty="0"/>
          </a:p>
        </p:txBody>
      </p:sp>
      <p:sp>
        <p:nvSpPr>
          <p:cNvPr id="8" name="TextBox 7">
            <a:extLst>
              <a:ext uri="{FF2B5EF4-FFF2-40B4-BE49-F238E27FC236}">
                <a16:creationId xmlns:a16="http://schemas.microsoft.com/office/drawing/2014/main" id="{3F42B044-2707-4C07-969B-4C33B5D74101}"/>
              </a:ext>
            </a:extLst>
          </p:cNvPr>
          <p:cNvSpPr txBox="1"/>
          <p:nvPr/>
        </p:nvSpPr>
        <p:spPr>
          <a:xfrm>
            <a:off x="2477814" y="776526"/>
            <a:ext cx="9314792" cy="1231106"/>
          </a:xfrm>
          <a:prstGeom prst="rect">
            <a:avLst/>
          </a:prstGeom>
          <a:noFill/>
        </p:spPr>
        <p:txBody>
          <a:bodyPr wrap="square">
            <a:spAutoFit/>
          </a:bodyPr>
          <a:lstStyle/>
          <a:p>
            <a:pPr marL="342900" indent="-342900">
              <a:buFont typeface="+mj-lt"/>
              <a:buAutoNum type="arabicPeriod"/>
            </a:pPr>
            <a:r>
              <a:rPr lang="en-IN" dirty="0"/>
              <a:t> </a:t>
            </a:r>
            <a:r>
              <a:rPr lang="en-IN" sz="1400" dirty="0"/>
              <a:t>Replacing blank values with NA with the help of "</a:t>
            </a:r>
            <a:r>
              <a:rPr lang="en-IN" sz="1400" dirty="0" err="1"/>
              <a:t>naniar</a:t>
            </a:r>
            <a:r>
              <a:rPr lang="en-IN" sz="1400" dirty="0"/>
              <a:t>" library</a:t>
            </a:r>
          </a:p>
          <a:p>
            <a:pPr marL="342900" indent="-342900">
              <a:buFont typeface="+mj-lt"/>
              <a:buAutoNum type="arabicPeriod"/>
            </a:pPr>
            <a:r>
              <a:rPr lang="en-IN" sz="1400" dirty="0"/>
              <a:t> Removing null values</a:t>
            </a:r>
          </a:p>
          <a:p>
            <a:pPr marL="342900" indent="-342900">
              <a:buFont typeface="+mj-lt"/>
              <a:buAutoNum type="arabicPeriod"/>
            </a:pPr>
            <a:r>
              <a:rPr lang="en-IN" sz="1400" dirty="0"/>
              <a:t> Calculated the count of Fossils with respect to Class</a:t>
            </a:r>
          </a:p>
          <a:p>
            <a:pPr marL="342900" indent="-342900">
              <a:buFont typeface="+mj-lt"/>
              <a:buAutoNum type="arabicPeriod"/>
            </a:pPr>
            <a:r>
              <a:rPr lang="en-IN" sz="1400" dirty="0"/>
              <a:t> Arranged the class with maximum number of Fossils</a:t>
            </a:r>
          </a:p>
          <a:p>
            <a:pPr marL="342900" indent="-342900">
              <a:buFont typeface="+mj-lt"/>
              <a:buAutoNum type="arabicPeriod"/>
            </a:pPr>
            <a:r>
              <a:rPr lang="en-IN" sz="1400" dirty="0"/>
              <a:t> Created a pie chart with </a:t>
            </a:r>
            <a:r>
              <a:rPr lang="en-IN" sz="1400" dirty="0" err="1"/>
              <a:t>ggplot</a:t>
            </a:r>
            <a:endParaRPr lang="en-IN" sz="1400" dirty="0"/>
          </a:p>
        </p:txBody>
      </p:sp>
      <p:sp>
        <p:nvSpPr>
          <p:cNvPr id="10" name="TextBox 9">
            <a:extLst>
              <a:ext uri="{FF2B5EF4-FFF2-40B4-BE49-F238E27FC236}">
                <a16:creationId xmlns:a16="http://schemas.microsoft.com/office/drawing/2014/main" id="{79BA290D-BE0D-4102-8A47-58E5C8221EDE}"/>
              </a:ext>
            </a:extLst>
          </p:cNvPr>
          <p:cNvSpPr txBox="1"/>
          <p:nvPr/>
        </p:nvSpPr>
        <p:spPr>
          <a:xfrm>
            <a:off x="2186608" y="3757523"/>
            <a:ext cx="5527985" cy="2970044"/>
          </a:xfrm>
          <a:prstGeom prst="rect">
            <a:avLst/>
          </a:prstGeom>
          <a:noFill/>
        </p:spPr>
        <p:txBody>
          <a:bodyPr wrap="square">
            <a:spAutoFit/>
          </a:bodyPr>
          <a:lstStyle/>
          <a:p>
            <a:r>
              <a:rPr lang="en-IN" sz="1100" dirty="0" err="1"/>
              <a:t>pie_gg</a:t>
            </a:r>
            <a:r>
              <a:rPr lang="en-IN" sz="1100" dirty="0"/>
              <a:t> &lt;- </a:t>
            </a:r>
            <a:r>
              <a:rPr lang="en-IN" sz="1100" dirty="0" err="1"/>
              <a:t>ggplot</a:t>
            </a:r>
            <a:r>
              <a:rPr lang="en-IN" sz="1100" dirty="0"/>
              <a:t>(data = </a:t>
            </a:r>
            <a:r>
              <a:rPr lang="en-IN" sz="1100" dirty="0" err="1"/>
              <a:t>Distinct_Class_Fossil_Count</a:t>
            </a:r>
            <a:r>
              <a:rPr lang="en-IN" sz="1100" dirty="0"/>
              <a:t>, </a:t>
            </a:r>
            <a:r>
              <a:rPr lang="en-IN" sz="1100" dirty="0" err="1"/>
              <a:t>aes</a:t>
            </a:r>
            <a:r>
              <a:rPr lang="en-IN" sz="1100" dirty="0"/>
              <a:t>(x="", y = </a:t>
            </a:r>
            <a:r>
              <a:rPr lang="en-IN" sz="1100" dirty="0" err="1"/>
              <a:t>count_total</a:t>
            </a:r>
            <a:r>
              <a:rPr lang="en-IN" sz="1100" dirty="0"/>
              <a:t>, fill = class)) +</a:t>
            </a:r>
          </a:p>
          <a:p>
            <a:r>
              <a:rPr lang="en-IN" sz="1100" dirty="0"/>
              <a:t>  </a:t>
            </a:r>
            <a:r>
              <a:rPr lang="en-IN" sz="1100" dirty="0" err="1"/>
              <a:t>geom_col</a:t>
            </a:r>
            <a:r>
              <a:rPr lang="en-IN" sz="1100" dirty="0"/>
              <a:t>(</a:t>
            </a:r>
            <a:r>
              <a:rPr lang="en-IN" sz="1100" dirty="0" err="1"/>
              <a:t>color</a:t>
            </a:r>
            <a:r>
              <a:rPr lang="en-IN" sz="1100" dirty="0"/>
              <a:t> = "black") + </a:t>
            </a:r>
          </a:p>
          <a:p>
            <a:r>
              <a:rPr lang="en-IN" sz="1100" dirty="0"/>
              <a:t>  </a:t>
            </a:r>
            <a:r>
              <a:rPr lang="en-IN" sz="1100" dirty="0" err="1"/>
              <a:t>coord_polar</a:t>
            </a:r>
            <a:r>
              <a:rPr lang="en-IN" sz="1100" dirty="0"/>
              <a:t>("y", start = 0) + </a:t>
            </a:r>
          </a:p>
          <a:p>
            <a:r>
              <a:rPr lang="en-IN" sz="1100" dirty="0"/>
              <a:t>  </a:t>
            </a:r>
            <a:r>
              <a:rPr lang="en-IN" sz="1100" dirty="0" err="1"/>
              <a:t>geom_text</a:t>
            </a:r>
            <a:r>
              <a:rPr lang="en-IN" sz="1100" dirty="0"/>
              <a:t>(</a:t>
            </a:r>
            <a:r>
              <a:rPr lang="en-IN" sz="1100" dirty="0" err="1"/>
              <a:t>aes</a:t>
            </a:r>
            <a:r>
              <a:rPr lang="en-IN" sz="1100" dirty="0"/>
              <a:t>(label = paste0(</a:t>
            </a:r>
            <a:r>
              <a:rPr lang="en-IN" sz="1100" dirty="0" err="1"/>
              <a:t>count_total</a:t>
            </a:r>
            <a:r>
              <a:rPr lang="en-IN" sz="1100" dirty="0"/>
              <a:t>)), </a:t>
            </a:r>
          </a:p>
          <a:p>
            <a:r>
              <a:rPr lang="en-IN" sz="1100" dirty="0"/>
              <a:t>            position = </a:t>
            </a:r>
            <a:r>
              <a:rPr lang="en-IN" sz="1100" dirty="0" err="1"/>
              <a:t>position_stack</a:t>
            </a:r>
            <a:r>
              <a:rPr lang="en-IN" sz="1100" dirty="0"/>
              <a:t>(</a:t>
            </a:r>
            <a:r>
              <a:rPr lang="en-IN" sz="1100" dirty="0" err="1"/>
              <a:t>vjust</a:t>
            </a:r>
            <a:r>
              <a:rPr lang="en-IN" sz="1100" dirty="0"/>
              <a:t> = 0.5), size = 3) +</a:t>
            </a:r>
          </a:p>
          <a:p>
            <a:r>
              <a:rPr lang="en-IN" sz="1100" dirty="0"/>
              <a:t>  theme(</a:t>
            </a:r>
            <a:r>
              <a:rPr lang="en-IN" sz="1100" dirty="0" err="1"/>
              <a:t>panel.background</a:t>
            </a:r>
            <a:r>
              <a:rPr lang="en-IN" sz="1100" dirty="0"/>
              <a:t> = </a:t>
            </a:r>
            <a:r>
              <a:rPr lang="en-IN" sz="1100" dirty="0" err="1"/>
              <a:t>element_blank</a:t>
            </a:r>
            <a:r>
              <a:rPr lang="en-IN" sz="1100" dirty="0"/>
              <a:t>(),</a:t>
            </a:r>
          </a:p>
          <a:p>
            <a:r>
              <a:rPr lang="en-IN" sz="1100" dirty="0"/>
              <a:t>        </a:t>
            </a:r>
            <a:r>
              <a:rPr lang="en-IN" sz="1100" dirty="0" err="1"/>
              <a:t>axis.line</a:t>
            </a:r>
            <a:r>
              <a:rPr lang="en-IN" sz="1100" dirty="0"/>
              <a:t> = </a:t>
            </a:r>
            <a:r>
              <a:rPr lang="en-IN" sz="1100" dirty="0" err="1"/>
              <a:t>element_blank</a:t>
            </a:r>
            <a:r>
              <a:rPr lang="en-IN" sz="1100" dirty="0"/>
              <a:t>(),</a:t>
            </a:r>
          </a:p>
          <a:p>
            <a:r>
              <a:rPr lang="en-IN" sz="1100" dirty="0"/>
              <a:t>        </a:t>
            </a:r>
            <a:r>
              <a:rPr lang="en-IN" sz="1100" dirty="0" err="1"/>
              <a:t>axis.text</a:t>
            </a:r>
            <a:r>
              <a:rPr lang="en-IN" sz="1100" dirty="0"/>
              <a:t> = </a:t>
            </a:r>
            <a:r>
              <a:rPr lang="en-IN" sz="1100" dirty="0" err="1"/>
              <a:t>element_blank</a:t>
            </a:r>
            <a:r>
              <a:rPr lang="en-IN" sz="1100" dirty="0"/>
              <a:t>(),</a:t>
            </a:r>
          </a:p>
          <a:p>
            <a:r>
              <a:rPr lang="en-IN" sz="1100" dirty="0"/>
              <a:t>        </a:t>
            </a:r>
            <a:r>
              <a:rPr lang="en-IN" sz="1100" dirty="0" err="1"/>
              <a:t>axis.ticks</a:t>
            </a:r>
            <a:r>
              <a:rPr lang="en-IN" sz="1100" dirty="0"/>
              <a:t> = </a:t>
            </a:r>
            <a:r>
              <a:rPr lang="en-IN" sz="1100" dirty="0" err="1"/>
              <a:t>element_blank</a:t>
            </a:r>
            <a:r>
              <a:rPr lang="en-IN" sz="1100" dirty="0"/>
              <a:t>(),</a:t>
            </a:r>
          </a:p>
          <a:p>
            <a:r>
              <a:rPr lang="en-IN" sz="1100" dirty="0"/>
              <a:t>        </a:t>
            </a:r>
            <a:r>
              <a:rPr lang="en-IN" sz="1100" dirty="0" err="1"/>
              <a:t>axis.title</a:t>
            </a:r>
            <a:r>
              <a:rPr lang="en-IN" sz="1100" dirty="0"/>
              <a:t> = </a:t>
            </a:r>
            <a:r>
              <a:rPr lang="en-IN" sz="1100" dirty="0" err="1"/>
              <a:t>element_blank</a:t>
            </a:r>
            <a:r>
              <a:rPr lang="en-IN" sz="1100" dirty="0"/>
              <a:t>(), </a:t>
            </a:r>
          </a:p>
          <a:p>
            <a:r>
              <a:rPr lang="en-IN" sz="1100" dirty="0"/>
              <a:t>        </a:t>
            </a:r>
            <a:r>
              <a:rPr lang="en-IN" sz="1100" dirty="0" err="1"/>
              <a:t>plot.title</a:t>
            </a:r>
            <a:r>
              <a:rPr lang="en-IN" sz="1100" dirty="0"/>
              <a:t> = </a:t>
            </a:r>
            <a:r>
              <a:rPr lang="en-IN" sz="1100" dirty="0" err="1"/>
              <a:t>element_text</a:t>
            </a:r>
            <a:r>
              <a:rPr lang="en-IN" sz="1100" dirty="0"/>
              <a:t>(</a:t>
            </a:r>
            <a:r>
              <a:rPr lang="en-IN" sz="1100" dirty="0" err="1"/>
              <a:t>hjust</a:t>
            </a:r>
            <a:r>
              <a:rPr lang="en-IN" sz="1100" dirty="0"/>
              <a:t> = 0.5, size = 18)) +</a:t>
            </a:r>
          </a:p>
          <a:p>
            <a:r>
              <a:rPr lang="en-IN" sz="1100" dirty="0"/>
              <a:t>  </a:t>
            </a:r>
            <a:r>
              <a:rPr lang="en-IN" sz="1100" dirty="0" err="1"/>
              <a:t>ggtitle</a:t>
            </a:r>
            <a:r>
              <a:rPr lang="en-IN" sz="1100" dirty="0"/>
              <a:t>("Pie chart of Class and it's Fossil Count") + </a:t>
            </a:r>
          </a:p>
          <a:p>
            <a:r>
              <a:rPr lang="en-IN" sz="1100" dirty="0"/>
              <a:t>  theme(</a:t>
            </a:r>
            <a:r>
              <a:rPr lang="en-IN" sz="1100" dirty="0" err="1"/>
              <a:t>legend.text</a:t>
            </a:r>
            <a:r>
              <a:rPr lang="en-IN" sz="1100" dirty="0"/>
              <a:t> = </a:t>
            </a:r>
            <a:r>
              <a:rPr lang="en-IN" sz="1100" dirty="0" err="1"/>
              <a:t>element_text</a:t>
            </a:r>
            <a:r>
              <a:rPr lang="en-IN" sz="1100" dirty="0"/>
              <a:t>(size = 10),</a:t>
            </a:r>
          </a:p>
          <a:p>
            <a:r>
              <a:rPr lang="en-IN" sz="1100" dirty="0"/>
              <a:t>        </a:t>
            </a:r>
            <a:r>
              <a:rPr lang="en-IN" sz="1100" dirty="0" err="1"/>
              <a:t>legend.title</a:t>
            </a:r>
            <a:r>
              <a:rPr lang="en-IN" sz="1100" dirty="0"/>
              <a:t> = </a:t>
            </a:r>
            <a:r>
              <a:rPr lang="en-IN" sz="1100" dirty="0" err="1"/>
              <a:t>element_text</a:t>
            </a:r>
            <a:r>
              <a:rPr lang="en-IN" sz="1100" dirty="0"/>
              <a:t>(</a:t>
            </a:r>
            <a:r>
              <a:rPr lang="en-IN" sz="1100" dirty="0" err="1"/>
              <a:t>hjust</a:t>
            </a:r>
            <a:r>
              <a:rPr lang="en-IN" sz="1100" dirty="0"/>
              <a:t> = 0.5,size = 18),</a:t>
            </a:r>
          </a:p>
          <a:p>
            <a:r>
              <a:rPr lang="en-IN" sz="1100" dirty="0"/>
              <a:t>        </a:t>
            </a:r>
            <a:r>
              <a:rPr lang="en-IN" sz="1100" dirty="0" err="1"/>
              <a:t>legend.key.size</a:t>
            </a:r>
            <a:r>
              <a:rPr lang="en-IN" sz="1100" dirty="0"/>
              <a:t> = unit(1,"cm"))</a:t>
            </a:r>
          </a:p>
          <a:p>
            <a:endParaRPr lang="en-IN" sz="1100" dirty="0"/>
          </a:p>
          <a:p>
            <a:r>
              <a:rPr lang="en-IN" sz="1100" dirty="0" err="1"/>
              <a:t>pie_gg</a:t>
            </a:r>
            <a:endParaRPr lang="en-IN" sz="1100" dirty="0"/>
          </a:p>
        </p:txBody>
      </p:sp>
      <p:sp>
        <p:nvSpPr>
          <p:cNvPr id="11" name="TextBox 10">
            <a:extLst>
              <a:ext uri="{FF2B5EF4-FFF2-40B4-BE49-F238E27FC236}">
                <a16:creationId xmlns:a16="http://schemas.microsoft.com/office/drawing/2014/main" id="{88AB5A62-0A07-4979-98F3-31F6216CAD4F}"/>
              </a:ext>
            </a:extLst>
          </p:cNvPr>
          <p:cNvSpPr txBox="1"/>
          <p:nvPr/>
        </p:nvSpPr>
        <p:spPr>
          <a:xfrm>
            <a:off x="189186" y="3757523"/>
            <a:ext cx="1606530" cy="338554"/>
          </a:xfrm>
          <a:prstGeom prst="rect">
            <a:avLst/>
          </a:prstGeom>
          <a:solidFill>
            <a:schemeClr val="bg2"/>
          </a:solidFill>
        </p:spPr>
        <p:txBody>
          <a:bodyPr wrap="none" rtlCol="0">
            <a:spAutoFit/>
          </a:bodyPr>
          <a:lstStyle/>
          <a:p>
            <a:r>
              <a:rPr lang="en-IN" sz="1600" b="1" dirty="0">
                <a:latin typeface="Book Antiqua" panose="02040602050305030304" pitchFamily="18" charset="0"/>
              </a:rPr>
              <a:t>Visualization :</a:t>
            </a:r>
          </a:p>
        </p:txBody>
      </p:sp>
      <p:pic>
        <p:nvPicPr>
          <p:cNvPr id="13" name="Picture 12">
            <a:extLst>
              <a:ext uri="{FF2B5EF4-FFF2-40B4-BE49-F238E27FC236}">
                <a16:creationId xmlns:a16="http://schemas.microsoft.com/office/drawing/2014/main" id="{6BD98D2D-58F6-4B34-BCAB-E67512A73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076" y="821780"/>
            <a:ext cx="3289737" cy="2379395"/>
          </a:xfrm>
          <a:prstGeom prst="rect">
            <a:avLst/>
          </a:prstGeom>
        </p:spPr>
      </p:pic>
      <p:sp>
        <p:nvSpPr>
          <p:cNvPr id="14" name="TextBox 13">
            <a:extLst>
              <a:ext uri="{FF2B5EF4-FFF2-40B4-BE49-F238E27FC236}">
                <a16:creationId xmlns:a16="http://schemas.microsoft.com/office/drawing/2014/main" id="{C032AE4B-9B09-485F-BD78-3AB3230A0766}"/>
              </a:ext>
            </a:extLst>
          </p:cNvPr>
          <p:cNvSpPr txBox="1"/>
          <p:nvPr/>
        </p:nvSpPr>
        <p:spPr>
          <a:xfrm>
            <a:off x="7892813" y="3757523"/>
            <a:ext cx="4225158" cy="861774"/>
          </a:xfrm>
          <a:prstGeom prst="rect">
            <a:avLst/>
          </a:prstGeom>
          <a:solidFill>
            <a:schemeClr val="bg1">
              <a:lumMod val="95000"/>
            </a:schemeClr>
          </a:solidFill>
          <a:ln>
            <a:noFill/>
          </a:ln>
          <a:effectLst>
            <a:softEdge rad="12700"/>
          </a:effectLst>
        </p:spPr>
        <p:txBody>
          <a:bodyPr wrap="square">
            <a:spAutoFit/>
          </a:bodyPr>
          <a:lstStyle/>
          <a:p>
            <a:r>
              <a:rPr lang="en-US" u="sng" dirty="0">
                <a:latin typeface="Bahnschrift SemiBold SemiConden" panose="020B0502040204020203" pitchFamily="34" charset="0"/>
              </a:rPr>
              <a:t>Conclusion :</a:t>
            </a:r>
            <a:r>
              <a:rPr lang="en-US" dirty="0">
                <a:latin typeface="Bahnschrift SemiBold SemiConden" panose="020B0502040204020203" pitchFamily="34" charset="0"/>
              </a:rPr>
              <a:t> </a:t>
            </a:r>
          </a:p>
          <a:p>
            <a:endParaRPr lang="en-US" dirty="0">
              <a:latin typeface="Bahnschrift SemiBold SemiConden" panose="020B0502040204020203" pitchFamily="34" charset="0"/>
            </a:endParaRPr>
          </a:p>
          <a:p>
            <a:r>
              <a:rPr lang="en-US" sz="1400" dirty="0">
                <a:latin typeface="Bahnschrift SemiBold SemiConden" panose="020B0502040204020203" pitchFamily="34" charset="0"/>
              </a:rPr>
              <a:t>Mammalia has highest number of Fossils around 29152.</a:t>
            </a:r>
          </a:p>
        </p:txBody>
      </p:sp>
    </p:spTree>
    <p:extLst>
      <p:ext uri="{BB962C8B-B14F-4D97-AF65-F5344CB8AC3E}">
        <p14:creationId xmlns:p14="http://schemas.microsoft.com/office/powerpoint/2010/main" val="138369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BA0C2D-8853-4630-B900-481D71D8D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299" y="1719590"/>
            <a:ext cx="4449514" cy="3136124"/>
          </a:xfrm>
          <a:prstGeom prst="rect">
            <a:avLst/>
          </a:prstGeom>
        </p:spPr>
      </p:pic>
      <p:sp>
        <p:nvSpPr>
          <p:cNvPr id="4" name="TextBox 3">
            <a:extLst>
              <a:ext uri="{FF2B5EF4-FFF2-40B4-BE49-F238E27FC236}">
                <a16:creationId xmlns:a16="http://schemas.microsoft.com/office/drawing/2014/main" id="{234F638E-EE78-4B8D-9CA7-450354797041}"/>
              </a:ext>
            </a:extLst>
          </p:cNvPr>
          <p:cNvSpPr txBox="1"/>
          <p:nvPr/>
        </p:nvSpPr>
        <p:spPr>
          <a:xfrm>
            <a:off x="189186" y="88392"/>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Objective 5 : To find which author got the most citations in the data.</a:t>
            </a:r>
            <a:endParaRPr lang="en-IN" sz="2000" dirty="0">
              <a:latin typeface="Cooper Black" panose="0208090404030B020404" pitchFamily="18" charset="0"/>
            </a:endParaRPr>
          </a:p>
        </p:txBody>
      </p:sp>
      <p:sp>
        <p:nvSpPr>
          <p:cNvPr id="6" name="TextBox 5">
            <a:extLst>
              <a:ext uri="{FF2B5EF4-FFF2-40B4-BE49-F238E27FC236}">
                <a16:creationId xmlns:a16="http://schemas.microsoft.com/office/drawing/2014/main" id="{6A7D19FE-E881-4C6F-8090-4BD9D41FA021}"/>
              </a:ext>
            </a:extLst>
          </p:cNvPr>
          <p:cNvSpPr txBox="1"/>
          <p:nvPr/>
        </p:nvSpPr>
        <p:spPr>
          <a:xfrm>
            <a:off x="2335696" y="715920"/>
            <a:ext cx="9667117" cy="1600438"/>
          </a:xfrm>
          <a:prstGeom prst="rect">
            <a:avLst/>
          </a:prstGeom>
          <a:noFill/>
        </p:spPr>
        <p:txBody>
          <a:bodyPr wrap="square">
            <a:spAutoFit/>
          </a:bodyPr>
          <a:lstStyle/>
          <a:p>
            <a:pPr marL="342900" indent="-342900">
              <a:buFont typeface="+mj-lt"/>
              <a:buAutoNum type="arabicPeriod"/>
            </a:pPr>
            <a:r>
              <a:rPr lang="en-US" sz="1400" dirty="0"/>
              <a:t>Upon inspection of the authors column it was found that it had brackets and years associated with the name which are not required for our analysis.</a:t>
            </a:r>
          </a:p>
          <a:p>
            <a:pPr marL="342900" indent="-342900">
              <a:buFont typeface="+mj-lt"/>
              <a:buAutoNum type="arabicPeriod"/>
            </a:pPr>
            <a:r>
              <a:rPr lang="en-US" sz="1400" dirty="0"/>
              <a:t>Hence, we remove them using regular expressions.</a:t>
            </a:r>
          </a:p>
          <a:p>
            <a:pPr marL="342900" indent="-342900">
              <a:buFont typeface="+mj-lt"/>
              <a:buAutoNum type="arabicPeriod"/>
            </a:pPr>
            <a:r>
              <a:rPr lang="en-US" sz="1400" dirty="0"/>
              <a:t>Upon inspecting the </a:t>
            </a:r>
            <a:r>
              <a:rPr lang="en-US" sz="1400" dirty="0" err="1"/>
              <a:t>freq_author_name</a:t>
            </a:r>
            <a:r>
              <a:rPr lang="en-US" sz="1400" dirty="0"/>
              <a:t> it was found out that some author's  name had special characters due to wrong text encoding. </a:t>
            </a:r>
          </a:p>
          <a:p>
            <a:endParaRPr lang="en-US" sz="1400" dirty="0"/>
          </a:p>
          <a:p>
            <a:endParaRPr lang="en-IN" sz="1400" dirty="0"/>
          </a:p>
        </p:txBody>
      </p:sp>
      <p:sp>
        <p:nvSpPr>
          <p:cNvPr id="8" name="TextBox 7">
            <a:extLst>
              <a:ext uri="{FF2B5EF4-FFF2-40B4-BE49-F238E27FC236}">
                <a16:creationId xmlns:a16="http://schemas.microsoft.com/office/drawing/2014/main" id="{79F2E4BA-5AE1-4978-AD33-5681E0AF6AC3}"/>
              </a:ext>
            </a:extLst>
          </p:cNvPr>
          <p:cNvSpPr txBox="1"/>
          <p:nvPr/>
        </p:nvSpPr>
        <p:spPr>
          <a:xfrm>
            <a:off x="1669393" y="1946750"/>
            <a:ext cx="6096000" cy="646331"/>
          </a:xfrm>
          <a:prstGeom prst="rect">
            <a:avLst/>
          </a:prstGeom>
          <a:noFill/>
        </p:spPr>
        <p:txBody>
          <a:bodyPr wrap="square">
            <a:spAutoFit/>
          </a:bodyPr>
          <a:lstStyle/>
          <a:p>
            <a:r>
              <a:rPr lang="en-US" sz="1200" dirty="0" err="1"/>
              <a:t>main_data_copy</a:t>
            </a:r>
            <a:r>
              <a:rPr lang="en-US" sz="1200" dirty="0"/>
              <a:t> = </a:t>
            </a:r>
            <a:r>
              <a:rPr lang="en-US" sz="1200" dirty="0" err="1"/>
              <a:t>main_data_copy</a:t>
            </a:r>
            <a:r>
              <a:rPr lang="en-US" sz="1200" dirty="0"/>
              <a:t> %&gt;% mutate(</a:t>
            </a:r>
            <a:r>
              <a:rPr lang="en-US" sz="1200" dirty="0" err="1"/>
              <a:t>Author_name</a:t>
            </a:r>
            <a:r>
              <a:rPr lang="en-US" sz="1200" dirty="0"/>
              <a:t> = </a:t>
            </a:r>
            <a:r>
              <a:rPr lang="en-US" sz="1200" dirty="0" err="1"/>
              <a:t>gsub</a:t>
            </a:r>
            <a:r>
              <a:rPr lang="en-US" sz="1200" dirty="0"/>
              <a:t>("\\(|\\,.*", "", Authors))</a:t>
            </a:r>
          </a:p>
          <a:p>
            <a:r>
              <a:rPr lang="en-US" sz="1200" dirty="0"/>
              <a:t>authors = </a:t>
            </a:r>
            <a:r>
              <a:rPr lang="en-US" sz="1200" dirty="0" err="1"/>
              <a:t>main_data_copy</a:t>
            </a:r>
            <a:r>
              <a:rPr lang="en-US" sz="1200" dirty="0"/>
              <a:t> %&gt;% select(</a:t>
            </a:r>
            <a:r>
              <a:rPr lang="en-US" sz="1200" dirty="0" err="1"/>
              <a:t>Author_name</a:t>
            </a:r>
            <a:r>
              <a:rPr lang="en-US" sz="1200" dirty="0"/>
              <a:t>) %&gt;% </a:t>
            </a:r>
            <a:r>
              <a:rPr lang="en-US" sz="1200" dirty="0" err="1"/>
              <a:t>drop_na</a:t>
            </a:r>
            <a:r>
              <a:rPr lang="en-US" sz="1200" dirty="0"/>
              <a:t>()</a:t>
            </a:r>
          </a:p>
          <a:p>
            <a:r>
              <a:rPr lang="en-US" sz="1200" dirty="0" err="1"/>
              <a:t>freq_author_name</a:t>
            </a:r>
            <a:r>
              <a:rPr lang="en-US" sz="1200" dirty="0"/>
              <a:t> = authors %&gt;% count(</a:t>
            </a:r>
            <a:r>
              <a:rPr lang="en-US" sz="1200" dirty="0" err="1"/>
              <a:t>Author_name</a:t>
            </a:r>
            <a:r>
              <a:rPr lang="en-US" sz="1200" dirty="0"/>
              <a:t>)</a:t>
            </a:r>
          </a:p>
        </p:txBody>
      </p:sp>
      <p:sp>
        <p:nvSpPr>
          <p:cNvPr id="12" name="TextBox 11">
            <a:extLst>
              <a:ext uri="{FF2B5EF4-FFF2-40B4-BE49-F238E27FC236}">
                <a16:creationId xmlns:a16="http://schemas.microsoft.com/office/drawing/2014/main" id="{AD006812-88E2-4AFB-BC68-2C2847B4D5A8}"/>
              </a:ext>
            </a:extLst>
          </p:cNvPr>
          <p:cNvSpPr txBox="1"/>
          <p:nvPr/>
        </p:nvSpPr>
        <p:spPr>
          <a:xfrm>
            <a:off x="1652460" y="2745272"/>
            <a:ext cx="6096000" cy="1015663"/>
          </a:xfrm>
          <a:prstGeom prst="rect">
            <a:avLst/>
          </a:prstGeom>
          <a:noFill/>
        </p:spPr>
        <p:txBody>
          <a:bodyPr wrap="square">
            <a:spAutoFit/>
          </a:bodyPr>
          <a:lstStyle/>
          <a:p>
            <a:r>
              <a:rPr lang="en-IN" sz="1200" dirty="0" err="1"/>
              <a:t>freq_author_name$Author_name</a:t>
            </a:r>
            <a:r>
              <a:rPr lang="en-IN" sz="1200" dirty="0"/>
              <a:t> = </a:t>
            </a:r>
            <a:r>
              <a:rPr lang="en-IN" sz="1200" dirty="0" err="1"/>
              <a:t>str_replace</a:t>
            </a:r>
            <a:r>
              <a:rPr lang="en-IN" sz="1200" dirty="0"/>
              <a:t>(</a:t>
            </a:r>
            <a:r>
              <a:rPr lang="en-IN" sz="1200" dirty="0" err="1"/>
              <a:t>freq_author_name$Author_name</a:t>
            </a:r>
            <a:r>
              <a:rPr lang="en-IN" sz="1200" dirty="0"/>
              <a:t>,</a:t>
            </a:r>
          </a:p>
          <a:p>
            <a:r>
              <a:rPr lang="en-IN" sz="1200" dirty="0"/>
              <a:t>                                           "</a:t>
            </a:r>
            <a:r>
              <a:rPr lang="en-IN" sz="1200" dirty="0" err="1"/>
              <a:t>DumÃ©ril</a:t>
            </a:r>
            <a:r>
              <a:rPr lang="en-IN" sz="1200" dirty="0"/>
              <a:t> &amp; </a:t>
            </a:r>
            <a:r>
              <a:rPr lang="en-IN" sz="1200" dirty="0" err="1"/>
              <a:t>Bibron</a:t>
            </a:r>
            <a:r>
              <a:rPr lang="en-IN" sz="1200" dirty="0"/>
              <a:t>", "</a:t>
            </a:r>
            <a:r>
              <a:rPr lang="en-IN" sz="1200" dirty="0" err="1"/>
              <a:t>Duméril</a:t>
            </a:r>
            <a:r>
              <a:rPr lang="en-IN" sz="1200" dirty="0"/>
              <a:t> &amp; </a:t>
            </a:r>
            <a:r>
              <a:rPr lang="en-IN" sz="1200" dirty="0" err="1"/>
              <a:t>Bibron</a:t>
            </a:r>
            <a:r>
              <a:rPr lang="en-IN" sz="1200" dirty="0"/>
              <a:t>")</a:t>
            </a:r>
          </a:p>
          <a:p>
            <a:endParaRPr lang="en-IN" sz="1200" dirty="0"/>
          </a:p>
          <a:p>
            <a:r>
              <a:rPr lang="en-IN" sz="1200" dirty="0" err="1"/>
              <a:t>freq_author_name$Author_name</a:t>
            </a:r>
            <a:r>
              <a:rPr lang="en-IN" sz="1200" dirty="0"/>
              <a:t> = </a:t>
            </a:r>
            <a:r>
              <a:rPr lang="en-IN" sz="1200" dirty="0" err="1"/>
              <a:t>str_replace</a:t>
            </a:r>
            <a:r>
              <a:rPr lang="en-IN" sz="1200" dirty="0"/>
              <a:t>(</a:t>
            </a:r>
            <a:r>
              <a:rPr lang="en-IN" sz="1200" dirty="0" err="1"/>
              <a:t>freq_author_name$Author_name</a:t>
            </a:r>
            <a:r>
              <a:rPr lang="en-IN" sz="1200" dirty="0"/>
              <a:t>,</a:t>
            </a:r>
          </a:p>
          <a:p>
            <a:r>
              <a:rPr lang="en-IN" sz="1200" dirty="0"/>
              <a:t>                                           "GÃ¼nther", "Günther")</a:t>
            </a:r>
          </a:p>
        </p:txBody>
      </p:sp>
      <p:sp>
        <p:nvSpPr>
          <p:cNvPr id="14" name="TextBox 13">
            <a:extLst>
              <a:ext uri="{FF2B5EF4-FFF2-40B4-BE49-F238E27FC236}">
                <a16:creationId xmlns:a16="http://schemas.microsoft.com/office/drawing/2014/main" id="{6D735588-BE6C-476D-A083-2D656B2D006E}"/>
              </a:ext>
            </a:extLst>
          </p:cNvPr>
          <p:cNvSpPr txBox="1"/>
          <p:nvPr/>
        </p:nvSpPr>
        <p:spPr>
          <a:xfrm>
            <a:off x="189186" y="4438850"/>
            <a:ext cx="11762078" cy="276999"/>
          </a:xfrm>
          <a:prstGeom prst="rect">
            <a:avLst/>
          </a:prstGeom>
          <a:noFill/>
        </p:spPr>
        <p:txBody>
          <a:bodyPr wrap="square">
            <a:spAutoFit/>
          </a:bodyPr>
          <a:lstStyle/>
          <a:p>
            <a:pPr marL="171450" indent="-171450">
              <a:buFont typeface="Wingdings" panose="05000000000000000000" pitchFamily="2" charset="2"/>
              <a:buChar char="q"/>
            </a:pPr>
            <a:r>
              <a:rPr lang="en-US" sz="1200" dirty="0"/>
              <a:t>We got the author who has the most citations. Let's make a </a:t>
            </a:r>
            <a:r>
              <a:rPr lang="en-US" sz="1200" dirty="0" err="1"/>
              <a:t>wordcloud</a:t>
            </a:r>
            <a:r>
              <a:rPr lang="en-US" sz="1200" dirty="0"/>
              <a:t> to understand it better</a:t>
            </a:r>
          </a:p>
        </p:txBody>
      </p:sp>
      <p:sp>
        <p:nvSpPr>
          <p:cNvPr id="16" name="TextBox 15">
            <a:extLst>
              <a:ext uri="{FF2B5EF4-FFF2-40B4-BE49-F238E27FC236}">
                <a16:creationId xmlns:a16="http://schemas.microsoft.com/office/drawing/2014/main" id="{ABE7A75C-9D86-4AAB-8A68-638F30134225}"/>
              </a:ext>
            </a:extLst>
          </p:cNvPr>
          <p:cNvSpPr txBox="1"/>
          <p:nvPr/>
        </p:nvSpPr>
        <p:spPr>
          <a:xfrm>
            <a:off x="1652460" y="4901880"/>
            <a:ext cx="2692400" cy="646331"/>
          </a:xfrm>
          <a:prstGeom prst="rect">
            <a:avLst/>
          </a:prstGeom>
          <a:noFill/>
        </p:spPr>
        <p:txBody>
          <a:bodyPr wrap="square">
            <a:spAutoFit/>
          </a:bodyPr>
          <a:lstStyle/>
          <a:p>
            <a:r>
              <a:rPr lang="en-US" sz="1200" dirty="0"/>
              <a:t>wordcloud2(data=</a:t>
            </a:r>
            <a:r>
              <a:rPr lang="en-US" sz="1200" dirty="0" err="1"/>
              <a:t>freq_author_name</a:t>
            </a:r>
            <a:r>
              <a:rPr lang="en-US" sz="1200" dirty="0"/>
              <a:t>, size=0.5, color='random-dark', shape = 'pentagon')</a:t>
            </a:r>
          </a:p>
        </p:txBody>
      </p:sp>
      <p:sp>
        <p:nvSpPr>
          <p:cNvPr id="18" name="TextBox 17">
            <a:extLst>
              <a:ext uri="{FF2B5EF4-FFF2-40B4-BE49-F238E27FC236}">
                <a16:creationId xmlns:a16="http://schemas.microsoft.com/office/drawing/2014/main" id="{3904BF51-5D36-4A41-832B-CDC863236A86}"/>
              </a:ext>
            </a:extLst>
          </p:cNvPr>
          <p:cNvSpPr txBox="1"/>
          <p:nvPr/>
        </p:nvSpPr>
        <p:spPr>
          <a:xfrm>
            <a:off x="7136296" y="5027021"/>
            <a:ext cx="4866517" cy="1384996"/>
          </a:xfrm>
          <a:prstGeom prst="rect">
            <a:avLst/>
          </a:prstGeom>
          <a:solidFill>
            <a:schemeClr val="bg1">
              <a:lumMod val="95000"/>
            </a:schemeClr>
          </a:solidFill>
        </p:spPr>
        <p:txBody>
          <a:bodyPr wrap="square">
            <a:spAutoFit/>
          </a:bodyPr>
          <a:lstStyle/>
          <a:p>
            <a:r>
              <a:rPr lang="en-US" u="sng" dirty="0">
                <a:latin typeface="Bahnschrift SemiBold SemiConden" panose="020B0502040204020203" pitchFamily="34" charset="0"/>
              </a:rPr>
              <a:t>Conclusion :</a:t>
            </a:r>
          </a:p>
          <a:p>
            <a:endParaRPr lang="en-US" sz="1200" dirty="0">
              <a:latin typeface="Bahnschrift SemiBold SemiConden" panose="020B0502040204020203" pitchFamily="34" charset="0"/>
            </a:endParaRPr>
          </a:p>
          <a:p>
            <a:r>
              <a:rPr lang="en-US" sz="1200" dirty="0">
                <a:latin typeface="Bahnschrift SemiBold SemiConden" panose="020B0502040204020203" pitchFamily="34" charset="0"/>
              </a:rPr>
              <a:t>The author with most number of citations is Boulenger. George albert Boulenger FRS (Fellow of Royal Society) who gave scientific names to more than 2,000 new animal species especially fishes</a:t>
            </a:r>
          </a:p>
          <a:p>
            <a:endParaRPr lang="en-US" dirty="0"/>
          </a:p>
        </p:txBody>
      </p:sp>
      <p:sp>
        <p:nvSpPr>
          <p:cNvPr id="19" name="TextBox 18">
            <a:extLst>
              <a:ext uri="{FF2B5EF4-FFF2-40B4-BE49-F238E27FC236}">
                <a16:creationId xmlns:a16="http://schemas.microsoft.com/office/drawing/2014/main" id="{68410501-131E-420A-9A69-8D1538305246}"/>
              </a:ext>
            </a:extLst>
          </p:cNvPr>
          <p:cNvSpPr txBox="1"/>
          <p:nvPr/>
        </p:nvSpPr>
        <p:spPr>
          <a:xfrm>
            <a:off x="189186" y="670036"/>
            <a:ext cx="1997422" cy="369332"/>
          </a:xfrm>
          <a:prstGeom prst="rect">
            <a:avLst/>
          </a:prstGeom>
          <a:solidFill>
            <a:schemeClr val="bg2"/>
          </a:solidFill>
        </p:spPr>
        <p:txBody>
          <a:bodyPr wrap="square" rtlCol="0">
            <a:spAutoFit/>
          </a:bodyPr>
          <a:lstStyle/>
          <a:p>
            <a:r>
              <a:rPr lang="en-US" b="1" dirty="0">
                <a:latin typeface="Book Antiqua" panose="02040602050305030304" pitchFamily="18" charset="0"/>
              </a:rPr>
              <a:t>Processing steps</a:t>
            </a:r>
            <a:r>
              <a:rPr lang="en-US" dirty="0"/>
              <a:t>:</a:t>
            </a:r>
            <a:endParaRPr lang="en-IN" dirty="0"/>
          </a:p>
        </p:txBody>
      </p:sp>
      <p:sp>
        <p:nvSpPr>
          <p:cNvPr id="20" name="TextBox 19">
            <a:extLst>
              <a:ext uri="{FF2B5EF4-FFF2-40B4-BE49-F238E27FC236}">
                <a16:creationId xmlns:a16="http://schemas.microsoft.com/office/drawing/2014/main" id="{0BF5297A-0BAE-4A8C-9260-0C4A8105A51D}"/>
              </a:ext>
            </a:extLst>
          </p:cNvPr>
          <p:cNvSpPr txBox="1"/>
          <p:nvPr/>
        </p:nvSpPr>
        <p:spPr>
          <a:xfrm>
            <a:off x="324730" y="1900584"/>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
        <p:nvSpPr>
          <p:cNvPr id="21" name="TextBox 20">
            <a:extLst>
              <a:ext uri="{FF2B5EF4-FFF2-40B4-BE49-F238E27FC236}">
                <a16:creationId xmlns:a16="http://schemas.microsoft.com/office/drawing/2014/main" id="{8EF512EC-80DB-409C-96C6-47384B22748E}"/>
              </a:ext>
            </a:extLst>
          </p:cNvPr>
          <p:cNvSpPr txBox="1"/>
          <p:nvPr/>
        </p:nvSpPr>
        <p:spPr>
          <a:xfrm>
            <a:off x="189186" y="3960431"/>
            <a:ext cx="1606530" cy="338554"/>
          </a:xfrm>
          <a:prstGeom prst="rect">
            <a:avLst/>
          </a:prstGeom>
          <a:solidFill>
            <a:schemeClr val="bg2"/>
          </a:solidFill>
        </p:spPr>
        <p:txBody>
          <a:bodyPr wrap="none" rtlCol="0">
            <a:spAutoFit/>
          </a:bodyPr>
          <a:lstStyle/>
          <a:p>
            <a:r>
              <a:rPr lang="en-IN" sz="1600" b="1" dirty="0">
                <a:latin typeface="Book Antiqua" panose="02040602050305030304" pitchFamily="18" charset="0"/>
              </a:rPr>
              <a:t>Visualization :</a:t>
            </a:r>
          </a:p>
        </p:txBody>
      </p:sp>
      <p:sp>
        <p:nvSpPr>
          <p:cNvPr id="22" name="TextBox 21">
            <a:extLst>
              <a:ext uri="{FF2B5EF4-FFF2-40B4-BE49-F238E27FC236}">
                <a16:creationId xmlns:a16="http://schemas.microsoft.com/office/drawing/2014/main" id="{BF1D5B50-7FE8-4108-866E-A44C557F5F6D}"/>
              </a:ext>
            </a:extLst>
          </p:cNvPr>
          <p:cNvSpPr txBox="1"/>
          <p:nvPr/>
        </p:nvSpPr>
        <p:spPr>
          <a:xfrm>
            <a:off x="189186" y="4855714"/>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Tree>
    <p:extLst>
      <p:ext uri="{BB962C8B-B14F-4D97-AF65-F5344CB8AC3E}">
        <p14:creationId xmlns:p14="http://schemas.microsoft.com/office/powerpoint/2010/main" val="8153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FA391ED-A89A-4682-9C99-6BE6FC3E0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2139" y="2036641"/>
            <a:ext cx="5820674" cy="2803837"/>
          </a:xfrm>
          <a:prstGeom prst="rect">
            <a:avLst/>
          </a:prstGeom>
        </p:spPr>
      </p:pic>
      <p:sp>
        <p:nvSpPr>
          <p:cNvPr id="2" name="TextBox 1">
            <a:extLst>
              <a:ext uri="{FF2B5EF4-FFF2-40B4-BE49-F238E27FC236}">
                <a16:creationId xmlns:a16="http://schemas.microsoft.com/office/drawing/2014/main" id="{89E98F2F-5968-4637-A8C8-CA4E5C7EF852}"/>
              </a:ext>
            </a:extLst>
          </p:cNvPr>
          <p:cNvSpPr txBox="1"/>
          <p:nvPr/>
        </p:nvSpPr>
        <p:spPr>
          <a:xfrm>
            <a:off x="189186" y="130433"/>
            <a:ext cx="11813627" cy="707886"/>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Objective 6 : To understand which class appears most frequently (max(count)) under each Countries.</a:t>
            </a:r>
            <a:endParaRPr lang="en-IN" sz="2000" dirty="0">
              <a:latin typeface="Cooper Black" panose="0208090404030B020404" pitchFamily="18" charset="0"/>
            </a:endParaRPr>
          </a:p>
        </p:txBody>
      </p:sp>
      <p:sp>
        <p:nvSpPr>
          <p:cNvPr id="3" name="TextBox 2">
            <a:extLst>
              <a:ext uri="{FF2B5EF4-FFF2-40B4-BE49-F238E27FC236}">
                <a16:creationId xmlns:a16="http://schemas.microsoft.com/office/drawing/2014/main" id="{1B58D01A-701A-410A-900A-8E78B418D5E0}"/>
              </a:ext>
            </a:extLst>
          </p:cNvPr>
          <p:cNvSpPr txBox="1"/>
          <p:nvPr/>
        </p:nvSpPr>
        <p:spPr>
          <a:xfrm>
            <a:off x="189186" y="1037898"/>
            <a:ext cx="1997422" cy="369332"/>
          </a:xfrm>
          <a:prstGeom prst="rect">
            <a:avLst/>
          </a:prstGeom>
          <a:solidFill>
            <a:schemeClr val="bg2"/>
          </a:solidFill>
        </p:spPr>
        <p:txBody>
          <a:bodyPr wrap="square" rtlCol="0">
            <a:spAutoFit/>
          </a:bodyPr>
          <a:lstStyle/>
          <a:p>
            <a:r>
              <a:rPr lang="en-US" b="1" dirty="0">
                <a:latin typeface="Book Antiqua" panose="02040602050305030304" pitchFamily="18" charset="0"/>
              </a:rPr>
              <a:t>Processing steps</a:t>
            </a:r>
            <a:r>
              <a:rPr lang="en-US" dirty="0"/>
              <a:t>:</a:t>
            </a:r>
            <a:endParaRPr lang="en-IN" dirty="0"/>
          </a:p>
        </p:txBody>
      </p:sp>
      <p:sp>
        <p:nvSpPr>
          <p:cNvPr id="4" name="TextBox 3">
            <a:extLst>
              <a:ext uri="{FF2B5EF4-FFF2-40B4-BE49-F238E27FC236}">
                <a16:creationId xmlns:a16="http://schemas.microsoft.com/office/drawing/2014/main" id="{94029138-A2FB-4B21-A714-DC2F7D85DEE3}"/>
              </a:ext>
            </a:extLst>
          </p:cNvPr>
          <p:cNvSpPr txBox="1"/>
          <p:nvPr/>
        </p:nvSpPr>
        <p:spPr>
          <a:xfrm>
            <a:off x="189186" y="2130505"/>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
        <p:nvSpPr>
          <p:cNvPr id="5" name="TextBox 4">
            <a:extLst>
              <a:ext uri="{FF2B5EF4-FFF2-40B4-BE49-F238E27FC236}">
                <a16:creationId xmlns:a16="http://schemas.microsoft.com/office/drawing/2014/main" id="{98497AF0-4217-496F-A243-4C2B314DDBAE}"/>
              </a:ext>
            </a:extLst>
          </p:cNvPr>
          <p:cNvSpPr txBox="1"/>
          <p:nvPr/>
        </p:nvSpPr>
        <p:spPr>
          <a:xfrm>
            <a:off x="189186" y="3441393"/>
            <a:ext cx="1606530" cy="338554"/>
          </a:xfrm>
          <a:prstGeom prst="rect">
            <a:avLst/>
          </a:prstGeom>
          <a:solidFill>
            <a:schemeClr val="bg2"/>
          </a:solidFill>
        </p:spPr>
        <p:txBody>
          <a:bodyPr wrap="none" rtlCol="0">
            <a:spAutoFit/>
          </a:bodyPr>
          <a:lstStyle/>
          <a:p>
            <a:r>
              <a:rPr lang="en-IN" sz="1600" b="1" dirty="0">
                <a:latin typeface="Book Antiqua" panose="02040602050305030304" pitchFamily="18" charset="0"/>
              </a:rPr>
              <a:t>Visualization :</a:t>
            </a:r>
          </a:p>
        </p:txBody>
      </p:sp>
      <p:sp>
        <p:nvSpPr>
          <p:cNvPr id="7" name="TextBox 6">
            <a:extLst>
              <a:ext uri="{FF2B5EF4-FFF2-40B4-BE49-F238E27FC236}">
                <a16:creationId xmlns:a16="http://schemas.microsoft.com/office/drawing/2014/main" id="{D674946C-307D-4C11-97E6-E7586C557984}"/>
              </a:ext>
            </a:extLst>
          </p:cNvPr>
          <p:cNvSpPr txBox="1"/>
          <p:nvPr/>
        </p:nvSpPr>
        <p:spPr>
          <a:xfrm>
            <a:off x="2480442" y="1037898"/>
            <a:ext cx="6096000" cy="1092607"/>
          </a:xfrm>
          <a:prstGeom prst="rect">
            <a:avLst/>
          </a:prstGeom>
          <a:noFill/>
        </p:spPr>
        <p:txBody>
          <a:bodyPr wrap="square">
            <a:spAutoFit/>
          </a:bodyPr>
          <a:lstStyle/>
          <a:p>
            <a:pPr marL="342900" indent="-342900">
              <a:buFont typeface="+mj-lt"/>
              <a:buAutoNum type="arabicPeriod"/>
            </a:pPr>
            <a:r>
              <a:rPr lang="en-US" sz="1300" dirty="0"/>
              <a:t>Group the main data on Class and Country , arrange the counts in descending order</a:t>
            </a:r>
          </a:p>
          <a:p>
            <a:pPr marL="342900" indent="-342900">
              <a:buFont typeface="+mj-lt"/>
              <a:buAutoNum type="arabicPeriod"/>
            </a:pPr>
            <a:r>
              <a:rPr lang="en-US" sz="1300" dirty="0"/>
              <a:t>Each Country is displayed with each class count.</a:t>
            </a:r>
          </a:p>
          <a:p>
            <a:pPr marL="342900" indent="-342900">
              <a:buFont typeface="+mj-lt"/>
              <a:buAutoNum type="arabicPeriod"/>
            </a:pPr>
            <a:r>
              <a:rPr lang="en-US" sz="1300" dirty="0"/>
              <a:t>Displaying each country having max(count) of class </a:t>
            </a:r>
          </a:p>
          <a:p>
            <a:pPr marL="342900" indent="-342900">
              <a:buFont typeface="+mj-lt"/>
              <a:buAutoNum type="arabicPeriod"/>
            </a:pPr>
            <a:r>
              <a:rPr lang="en-US" sz="1300" dirty="0"/>
              <a:t>Displaying which Class has the maximum count in India.</a:t>
            </a:r>
          </a:p>
        </p:txBody>
      </p:sp>
      <p:sp>
        <p:nvSpPr>
          <p:cNvPr id="9" name="TextBox 8">
            <a:extLst>
              <a:ext uri="{FF2B5EF4-FFF2-40B4-BE49-F238E27FC236}">
                <a16:creationId xmlns:a16="http://schemas.microsoft.com/office/drawing/2014/main" id="{FC8D9785-C346-47AA-B9D4-50AAD14AF96E}"/>
              </a:ext>
            </a:extLst>
          </p:cNvPr>
          <p:cNvSpPr txBox="1"/>
          <p:nvPr/>
        </p:nvSpPr>
        <p:spPr>
          <a:xfrm>
            <a:off x="2186608" y="2199760"/>
            <a:ext cx="8954813" cy="1061829"/>
          </a:xfrm>
          <a:prstGeom prst="rect">
            <a:avLst/>
          </a:prstGeom>
          <a:noFill/>
        </p:spPr>
        <p:txBody>
          <a:bodyPr wrap="square">
            <a:spAutoFit/>
          </a:bodyPr>
          <a:lstStyle/>
          <a:p>
            <a:r>
              <a:rPr lang="en-US" sz="1050" dirty="0" err="1"/>
              <a:t>max_country_class</a:t>
            </a:r>
            <a:r>
              <a:rPr lang="en-US" sz="1050" dirty="0"/>
              <a:t> &lt;-</a:t>
            </a:r>
            <a:r>
              <a:rPr lang="en-US" sz="1050" dirty="0" err="1"/>
              <a:t>main_data</a:t>
            </a:r>
            <a:r>
              <a:rPr lang="en-US" sz="1050" dirty="0"/>
              <a:t>  %&gt;% </a:t>
            </a:r>
            <a:r>
              <a:rPr lang="en-US" sz="1050" dirty="0" err="1"/>
              <a:t>group_by</a:t>
            </a:r>
            <a:r>
              <a:rPr lang="en-US" sz="1050" dirty="0"/>
              <a:t>(</a:t>
            </a:r>
            <a:r>
              <a:rPr lang="en-US" sz="1050" dirty="0" err="1"/>
              <a:t>Country,CODE,class</a:t>
            </a:r>
            <a:r>
              <a:rPr lang="en-US" sz="1050" dirty="0"/>
              <a:t>) %&gt;%</a:t>
            </a:r>
          </a:p>
          <a:p>
            <a:r>
              <a:rPr lang="en-US" sz="1050" dirty="0"/>
              <a:t>  </a:t>
            </a:r>
            <a:r>
              <a:rPr lang="en-US" sz="1050" dirty="0" err="1"/>
              <a:t>summarise</a:t>
            </a:r>
            <a:r>
              <a:rPr lang="en-US" sz="1050" dirty="0"/>
              <a:t>( count = n())%&gt;% </a:t>
            </a:r>
            <a:r>
              <a:rPr lang="en-US" sz="1050" dirty="0" err="1"/>
              <a:t>group_by</a:t>
            </a:r>
            <a:r>
              <a:rPr lang="en-US" sz="1050" dirty="0"/>
              <a:t>(</a:t>
            </a:r>
            <a:r>
              <a:rPr lang="en-US" sz="1050" dirty="0" err="1"/>
              <a:t>class,Country,CODE</a:t>
            </a:r>
            <a:r>
              <a:rPr lang="en-US" sz="1050" dirty="0"/>
              <a:t>)%&gt;%</a:t>
            </a:r>
          </a:p>
          <a:p>
            <a:r>
              <a:rPr lang="en-US" sz="1050" dirty="0"/>
              <a:t>  arrange(desc(count))%&gt;%ungroup()%&gt;%</a:t>
            </a:r>
          </a:p>
          <a:p>
            <a:r>
              <a:rPr lang="en-US" sz="1050" dirty="0"/>
              <a:t>  </a:t>
            </a:r>
            <a:r>
              <a:rPr lang="en-US" sz="1050" dirty="0" err="1"/>
              <a:t>group_by</a:t>
            </a:r>
            <a:r>
              <a:rPr lang="en-US" sz="1050" dirty="0"/>
              <a:t>(Country)%&gt;%</a:t>
            </a:r>
            <a:r>
              <a:rPr lang="en-US" sz="1050" dirty="0" err="1"/>
              <a:t>top_n</a:t>
            </a:r>
            <a:r>
              <a:rPr lang="en-US" sz="1050" dirty="0"/>
              <a:t>(1,count)</a:t>
            </a:r>
          </a:p>
          <a:p>
            <a:r>
              <a:rPr lang="en-US" sz="1050" dirty="0" err="1"/>
              <a:t>max_country_class</a:t>
            </a:r>
            <a:r>
              <a:rPr lang="en-US" sz="1050" dirty="0"/>
              <a:t> &lt;- </a:t>
            </a:r>
            <a:r>
              <a:rPr lang="en-US" sz="1050" dirty="0" err="1"/>
              <a:t>max_country_class</a:t>
            </a:r>
            <a:r>
              <a:rPr lang="en-US" sz="1050" dirty="0"/>
              <a:t> %&gt;% </a:t>
            </a:r>
            <a:r>
              <a:rPr lang="en-US" sz="1050" dirty="0" err="1"/>
              <a:t>left_join</a:t>
            </a:r>
            <a:r>
              <a:rPr lang="en-US" sz="1050" dirty="0"/>
              <a:t>(</a:t>
            </a:r>
            <a:r>
              <a:rPr lang="en-US" sz="1050" dirty="0" err="1"/>
              <a:t>countries_code</a:t>
            </a:r>
            <a:r>
              <a:rPr lang="en-US" sz="1050" dirty="0"/>
              <a:t>, by = "CODE")</a:t>
            </a:r>
          </a:p>
          <a:p>
            <a:r>
              <a:rPr lang="en-US" sz="1050" dirty="0" err="1"/>
              <a:t>class_india</a:t>
            </a:r>
            <a:r>
              <a:rPr lang="en-US" sz="1050" dirty="0"/>
              <a:t> &lt;- m%&gt;% filter(Country == "India")</a:t>
            </a:r>
          </a:p>
        </p:txBody>
      </p:sp>
      <p:sp>
        <p:nvSpPr>
          <p:cNvPr id="11" name="TextBox 10">
            <a:extLst>
              <a:ext uri="{FF2B5EF4-FFF2-40B4-BE49-F238E27FC236}">
                <a16:creationId xmlns:a16="http://schemas.microsoft.com/office/drawing/2014/main" id="{25BBA47A-AAFB-43F6-9FDC-0BFE52F78F19}"/>
              </a:ext>
            </a:extLst>
          </p:cNvPr>
          <p:cNvSpPr txBox="1"/>
          <p:nvPr/>
        </p:nvSpPr>
        <p:spPr>
          <a:xfrm>
            <a:off x="2087217" y="3438559"/>
            <a:ext cx="5097518" cy="3323987"/>
          </a:xfrm>
          <a:prstGeom prst="rect">
            <a:avLst/>
          </a:prstGeom>
          <a:noFill/>
        </p:spPr>
        <p:txBody>
          <a:bodyPr wrap="square">
            <a:spAutoFit/>
          </a:bodyPr>
          <a:lstStyle/>
          <a:p>
            <a:r>
              <a:rPr lang="en-IN" sz="1050" dirty="0" err="1"/>
              <a:t>max_choropleth</a:t>
            </a:r>
            <a:r>
              <a:rPr lang="en-IN" sz="1050" dirty="0"/>
              <a:t> &lt;- </a:t>
            </a:r>
          </a:p>
          <a:p>
            <a:r>
              <a:rPr lang="en-IN" sz="1050" dirty="0"/>
              <a:t>  </a:t>
            </a:r>
            <a:r>
              <a:rPr lang="en-IN" sz="1050" dirty="0" err="1"/>
              <a:t>plot_ly</a:t>
            </a:r>
            <a:r>
              <a:rPr lang="en-IN" sz="1050" dirty="0"/>
              <a:t>(data = </a:t>
            </a:r>
            <a:r>
              <a:rPr lang="en-IN" sz="1050" dirty="0" err="1"/>
              <a:t>max_country_class</a:t>
            </a:r>
            <a:r>
              <a:rPr lang="en-IN" sz="1050" dirty="0"/>
              <a:t>,</a:t>
            </a:r>
          </a:p>
          <a:p>
            <a:r>
              <a:rPr lang="en-IN" sz="1050" dirty="0"/>
              <a:t>          type='choropleth', </a:t>
            </a:r>
          </a:p>
          <a:p>
            <a:r>
              <a:rPr lang="en-IN" sz="1050" dirty="0"/>
              <a:t>          locations= </a:t>
            </a:r>
            <a:r>
              <a:rPr lang="en-IN" sz="1050" dirty="0" err="1"/>
              <a:t>max_country_class$CODE</a:t>
            </a:r>
            <a:r>
              <a:rPr lang="en-IN" sz="1050" dirty="0"/>
              <a:t>,</a:t>
            </a:r>
          </a:p>
          <a:p>
            <a:r>
              <a:rPr lang="en-IN" sz="1050" dirty="0"/>
              <a:t>          z=</a:t>
            </a:r>
            <a:r>
              <a:rPr lang="en-IN" sz="1050" dirty="0" err="1"/>
              <a:t>max_country_class$count</a:t>
            </a:r>
            <a:r>
              <a:rPr lang="en-IN" sz="1050" dirty="0"/>
              <a:t>,          </a:t>
            </a:r>
            <a:r>
              <a:rPr lang="en-IN" sz="1050" b="1" dirty="0"/>
              <a:t># it gives intensity to the map</a:t>
            </a:r>
          </a:p>
          <a:p>
            <a:r>
              <a:rPr lang="en-IN" sz="1050" dirty="0"/>
              <a:t>          text= </a:t>
            </a:r>
            <a:r>
              <a:rPr lang="en-IN" sz="1050" dirty="0" err="1"/>
              <a:t>max_country_class$Country</a:t>
            </a:r>
            <a:r>
              <a:rPr lang="en-IN" sz="1050" dirty="0"/>
              <a:t>, </a:t>
            </a:r>
          </a:p>
          <a:p>
            <a:r>
              <a:rPr lang="en-IN" sz="1050" dirty="0"/>
              <a:t>          </a:t>
            </a:r>
            <a:r>
              <a:rPr lang="en-IN" sz="1050" dirty="0" err="1"/>
              <a:t>colorscale</a:t>
            </a:r>
            <a:r>
              <a:rPr lang="en-IN" sz="1050" dirty="0"/>
              <a:t>="Reds", </a:t>
            </a:r>
          </a:p>
          <a:p>
            <a:r>
              <a:rPr lang="en-IN" sz="1050" dirty="0"/>
              <a:t>          frame = </a:t>
            </a:r>
            <a:r>
              <a:rPr lang="en-IN" sz="1050" dirty="0" err="1"/>
              <a:t>max_country_class$class</a:t>
            </a:r>
            <a:r>
              <a:rPr lang="en-IN" sz="1050" dirty="0"/>
              <a:t>)%&gt;%</a:t>
            </a:r>
          </a:p>
          <a:p>
            <a:r>
              <a:rPr lang="en-IN" sz="1050" dirty="0"/>
              <a:t>  layout(g &lt;- list(</a:t>
            </a:r>
          </a:p>
          <a:p>
            <a:r>
              <a:rPr lang="en-IN" sz="1050" dirty="0"/>
              <a:t>    scope = '</a:t>
            </a:r>
            <a:r>
              <a:rPr lang="en-IN" sz="1050" dirty="0" err="1"/>
              <a:t>asia</a:t>
            </a:r>
            <a:r>
              <a:rPr lang="en-IN" sz="1050" dirty="0"/>
              <a:t>',</a:t>
            </a:r>
          </a:p>
          <a:p>
            <a:r>
              <a:rPr lang="en-IN" sz="1050" dirty="0"/>
              <a:t>    </a:t>
            </a:r>
            <a:r>
              <a:rPr lang="en-IN" sz="1050" dirty="0" err="1"/>
              <a:t>showland</a:t>
            </a:r>
            <a:r>
              <a:rPr lang="en-IN" sz="1050" dirty="0"/>
              <a:t> = TRUE,</a:t>
            </a:r>
          </a:p>
          <a:p>
            <a:r>
              <a:rPr lang="en-IN" sz="1050" dirty="0"/>
              <a:t>    </a:t>
            </a:r>
            <a:r>
              <a:rPr lang="en-IN" sz="1050" dirty="0" err="1"/>
              <a:t>landcolor</a:t>
            </a:r>
            <a:r>
              <a:rPr lang="en-IN" sz="1050" dirty="0"/>
              <a:t> = </a:t>
            </a:r>
            <a:r>
              <a:rPr lang="en-IN" sz="1050" dirty="0" err="1"/>
              <a:t>toRGB</a:t>
            </a:r>
            <a:r>
              <a:rPr lang="en-IN" sz="1050" dirty="0"/>
              <a:t>("gray95"),</a:t>
            </a:r>
          </a:p>
          <a:p>
            <a:r>
              <a:rPr lang="en-IN" sz="1050" dirty="0"/>
              <a:t>    </a:t>
            </a:r>
            <a:r>
              <a:rPr lang="en-IN" sz="1050" dirty="0" err="1"/>
              <a:t>subunitcolor</a:t>
            </a:r>
            <a:r>
              <a:rPr lang="en-IN" sz="1050" dirty="0"/>
              <a:t> = </a:t>
            </a:r>
            <a:r>
              <a:rPr lang="en-IN" sz="1050" dirty="0" err="1"/>
              <a:t>toRGB</a:t>
            </a:r>
            <a:r>
              <a:rPr lang="en-IN" sz="1050" dirty="0"/>
              <a:t>("gray85"),</a:t>
            </a:r>
          </a:p>
          <a:p>
            <a:r>
              <a:rPr lang="en-IN" sz="1050" dirty="0"/>
              <a:t>    </a:t>
            </a:r>
            <a:r>
              <a:rPr lang="en-IN" sz="1050" dirty="0" err="1"/>
              <a:t>countrycolor</a:t>
            </a:r>
            <a:r>
              <a:rPr lang="en-IN" sz="1050" dirty="0"/>
              <a:t> = </a:t>
            </a:r>
            <a:r>
              <a:rPr lang="en-IN" sz="1050" dirty="0" err="1"/>
              <a:t>toRGB</a:t>
            </a:r>
            <a:r>
              <a:rPr lang="en-IN" sz="1050" dirty="0"/>
              <a:t>("gray85"),</a:t>
            </a:r>
          </a:p>
          <a:p>
            <a:r>
              <a:rPr lang="en-IN" sz="1050" dirty="0"/>
              <a:t>    </a:t>
            </a:r>
            <a:r>
              <a:rPr lang="en-IN" sz="1050" dirty="0" err="1"/>
              <a:t>countrywidth</a:t>
            </a:r>
            <a:r>
              <a:rPr lang="en-IN" sz="1050" dirty="0"/>
              <a:t> = 0.5,</a:t>
            </a:r>
          </a:p>
          <a:p>
            <a:r>
              <a:rPr lang="en-IN" sz="1050" dirty="0"/>
              <a:t>    </a:t>
            </a:r>
            <a:r>
              <a:rPr lang="en-IN" sz="1050" dirty="0" err="1"/>
              <a:t>subunitwidth</a:t>
            </a:r>
            <a:r>
              <a:rPr lang="en-IN" sz="1050" dirty="0"/>
              <a:t> = 0.5,</a:t>
            </a:r>
          </a:p>
          <a:p>
            <a:r>
              <a:rPr lang="en-IN" sz="1050" dirty="0"/>
              <a:t>    </a:t>
            </a:r>
            <a:r>
              <a:rPr lang="en-IN" sz="1050" dirty="0" err="1"/>
              <a:t>lataxis</a:t>
            </a:r>
            <a:r>
              <a:rPr lang="en-IN" sz="1050" dirty="0"/>
              <a:t> = list(range=c(min(</a:t>
            </a:r>
            <a:r>
              <a:rPr lang="en-IN" sz="1050" dirty="0" err="1"/>
              <a:t>country_class$lat</a:t>
            </a:r>
            <a:r>
              <a:rPr lang="en-IN" sz="1050" dirty="0"/>
              <a:t>),max(</a:t>
            </a:r>
            <a:r>
              <a:rPr lang="en-IN" sz="1050" dirty="0" err="1"/>
              <a:t>country_class$lat</a:t>
            </a:r>
            <a:r>
              <a:rPr lang="en-IN" sz="1050" dirty="0"/>
              <a:t>))),</a:t>
            </a:r>
          </a:p>
          <a:p>
            <a:r>
              <a:rPr lang="en-IN" sz="1050" dirty="0"/>
              <a:t>    </a:t>
            </a:r>
            <a:r>
              <a:rPr lang="en-IN" sz="1050" dirty="0" err="1"/>
              <a:t>lonaxis</a:t>
            </a:r>
            <a:r>
              <a:rPr lang="en-IN" sz="1050" dirty="0"/>
              <a:t> = list(range=c(min(</a:t>
            </a:r>
            <a:r>
              <a:rPr lang="en-IN" sz="1050" dirty="0" err="1"/>
              <a:t>country_class$lon</a:t>
            </a:r>
            <a:r>
              <a:rPr lang="en-IN" sz="1050" dirty="0"/>
              <a:t>),max(</a:t>
            </a:r>
            <a:r>
              <a:rPr lang="en-IN" sz="1050" dirty="0" err="1"/>
              <a:t>country_class$lon</a:t>
            </a:r>
            <a:r>
              <a:rPr lang="en-IN" sz="1050" dirty="0"/>
              <a:t>)))</a:t>
            </a:r>
          </a:p>
          <a:p>
            <a:r>
              <a:rPr lang="en-IN" sz="1050" dirty="0"/>
              <a:t>  ))</a:t>
            </a:r>
          </a:p>
          <a:p>
            <a:r>
              <a:rPr lang="en-IN" sz="1050" dirty="0" err="1"/>
              <a:t>max_choropleth</a:t>
            </a:r>
            <a:endParaRPr lang="en-IN" sz="1050" dirty="0"/>
          </a:p>
        </p:txBody>
      </p:sp>
      <p:sp>
        <p:nvSpPr>
          <p:cNvPr id="14" name="TextBox 13">
            <a:extLst>
              <a:ext uri="{FF2B5EF4-FFF2-40B4-BE49-F238E27FC236}">
                <a16:creationId xmlns:a16="http://schemas.microsoft.com/office/drawing/2014/main" id="{F668967D-20A0-40A9-B6C4-095B118499ED}"/>
              </a:ext>
            </a:extLst>
          </p:cNvPr>
          <p:cNvSpPr txBox="1"/>
          <p:nvPr/>
        </p:nvSpPr>
        <p:spPr>
          <a:xfrm>
            <a:off x="6182140" y="5027021"/>
            <a:ext cx="5820674" cy="830997"/>
          </a:xfrm>
          <a:prstGeom prst="rect">
            <a:avLst/>
          </a:prstGeom>
          <a:solidFill>
            <a:schemeClr val="bg1">
              <a:lumMod val="95000"/>
            </a:schemeClr>
          </a:solidFill>
        </p:spPr>
        <p:txBody>
          <a:bodyPr wrap="square">
            <a:spAutoFit/>
          </a:bodyPr>
          <a:lstStyle/>
          <a:p>
            <a:r>
              <a:rPr lang="en-US" u="sng" dirty="0">
                <a:latin typeface="Bahnschrift SemiBold SemiConden" panose="020B0502040204020203" pitchFamily="34" charset="0"/>
              </a:rPr>
              <a:t>Conclusion :</a:t>
            </a:r>
          </a:p>
          <a:p>
            <a:endParaRPr lang="en-US" sz="1400" dirty="0">
              <a:latin typeface="Bahnschrift SemiBold SemiConden" panose="020B0502040204020203" pitchFamily="34" charset="0"/>
            </a:endParaRPr>
          </a:p>
          <a:p>
            <a:r>
              <a:rPr lang="en-US" sz="1400" dirty="0">
                <a:latin typeface="Bahnschrift SemiBold SemiConden" panose="020B0502040204020203" pitchFamily="34" charset="0"/>
              </a:rPr>
              <a:t>India has the maximum count of Mammalia.</a:t>
            </a:r>
          </a:p>
        </p:txBody>
      </p:sp>
    </p:spTree>
    <p:extLst>
      <p:ext uri="{BB962C8B-B14F-4D97-AF65-F5344CB8AC3E}">
        <p14:creationId xmlns:p14="http://schemas.microsoft.com/office/powerpoint/2010/main" val="2606748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5090AB-5665-49F0-A7D0-5DCAFB197754}"/>
              </a:ext>
            </a:extLst>
          </p:cNvPr>
          <p:cNvSpPr txBox="1"/>
          <p:nvPr/>
        </p:nvSpPr>
        <p:spPr>
          <a:xfrm>
            <a:off x="189186" y="130433"/>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Objective 6 : .</a:t>
            </a:r>
            <a:endParaRPr lang="en-IN" sz="2000" dirty="0">
              <a:latin typeface="Cooper Black" panose="0208090404030B020404" pitchFamily="18" charset="0"/>
            </a:endParaRPr>
          </a:p>
        </p:txBody>
      </p:sp>
      <p:sp>
        <p:nvSpPr>
          <p:cNvPr id="3" name="TextBox 2">
            <a:extLst>
              <a:ext uri="{FF2B5EF4-FFF2-40B4-BE49-F238E27FC236}">
                <a16:creationId xmlns:a16="http://schemas.microsoft.com/office/drawing/2014/main" id="{53A05130-F7AD-4A02-979D-4BE06AC34DB8}"/>
              </a:ext>
            </a:extLst>
          </p:cNvPr>
          <p:cNvSpPr txBox="1"/>
          <p:nvPr/>
        </p:nvSpPr>
        <p:spPr>
          <a:xfrm>
            <a:off x="189186" y="130433"/>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Objective 7 : To plot only the max(order) found in India. </a:t>
            </a:r>
            <a:endParaRPr lang="en-IN" sz="2000" dirty="0">
              <a:latin typeface="Cooper Black" panose="0208090404030B020404" pitchFamily="18" charset="0"/>
            </a:endParaRPr>
          </a:p>
        </p:txBody>
      </p:sp>
      <p:sp>
        <p:nvSpPr>
          <p:cNvPr id="5" name="TextBox 4">
            <a:extLst>
              <a:ext uri="{FF2B5EF4-FFF2-40B4-BE49-F238E27FC236}">
                <a16:creationId xmlns:a16="http://schemas.microsoft.com/office/drawing/2014/main" id="{2207F974-8B02-4C75-9AC8-257EF9FE9AFE}"/>
              </a:ext>
            </a:extLst>
          </p:cNvPr>
          <p:cNvSpPr txBox="1"/>
          <p:nvPr/>
        </p:nvSpPr>
        <p:spPr>
          <a:xfrm>
            <a:off x="189186" y="776526"/>
            <a:ext cx="1997422" cy="369332"/>
          </a:xfrm>
          <a:prstGeom prst="rect">
            <a:avLst/>
          </a:prstGeom>
          <a:solidFill>
            <a:schemeClr val="bg2"/>
          </a:solidFill>
        </p:spPr>
        <p:txBody>
          <a:bodyPr wrap="square" rtlCol="0">
            <a:spAutoFit/>
          </a:bodyPr>
          <a:lstStyle/>
          <a:p>
            <a:r>
              <a:rPr lang="en-US" b="1" dirty="0">
                <a:latin typeface="Book Antiqua" panose="02040602050305030304" pitchFamily="18" charset="0"/>
              </a:rPr>
              <a:t>Processing steps</a:t>
            </a:r>
            <a:r>
              <a:rPr lang="en-US" dirty="0"/>
              <a:t>:</a:t>
            </a:r>
            <a:endParaRPr lang="en-IN" dirty="0"/>
          </a:p>
        </p:txBody>
      </p:sp>
      <p:sp>
        <p:nvSpPr>
          <p:cNvPr id="6" name="TextBox 5">
            <a:extLst>
              <a:ext uri="{FF2B5EF4-FFF2-40B4-BE49-F238E27FC236}">
                <a16:creationId xmlns:a16="http://schemas.microsoft.com/office/drawing/2014/main" id="{56305B5E-561B-42A3-886E-7EACB266709A}"/>
              </a:ext>
            </a:extLst>
          </p:cNvPr>
          <p:cNvSpPr txBox="1"/>
          <p:nvPr/>
        </p:nvSpPr>
        <p:spPr>
          <a:xfrm>
            <a:off x="189186" y="2130505"/>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
        <p:nvSpPr>
          <p:cNvPr id="8" name="TextBox 7">
            <a:extLst>
              <a:ext uri="{FF2B5EF4-FFF2-40B4-BE49-F238E27FC236}">
                <a16:creationId xmlns:a16="http://schemas.microsoft.com/office/drawing/2014/main" id="{166F784B-12E8-4DA1-8F8D-E93617AA6BE0}"/>
              </a:ext>
            </a:extLst>
          </p:cNvPr>
          <p:cNvSpPr txBox="1"/>
          <p:nvPr/>
        </p:nvSpPr>
        <p:spPr>
          <a:xfrm>
            <a:off x="2462418" y="776526"/>
            <a:ext cx="9431063" cy="1015663"/>
          </a:xfrm>
          <a:prstGeom prst="rect">
            <a:avLst/>
          </a:prstGeom>
          <a:noFill/>
        </p:spPr>
        <p:txBody>
          <a:bodyPr wrap="square">
            <a:spAutoFit/>
          </a:bodyPr>
          <a:lstStyle/>
          <a:p>
            <a:pPr marL="342900" indent="-342900">
              <a:buFont typeface="+mj-lt"/>
              <a:buAutoNum type="arabicPeriod"/>
            </a:pPr>
            <a:r>
              <a:rPr lang="en-IN" sz="1200" dirty="0" err="1"/>
              <a:t>Droping</a:t>
            </a:r>
            <a:r>
              <a:rPr lang="en-IN" sz="1200" dirty="0"/>
              <a:t> NA from year and 0.00 values from latitude , unselect </a:t>
            </a:r>
            <a:r>
              <a:rPr lang="en-IN" sz="1200" dirty="0" err="1"/>
              <a:t>gbifID</a:t>
            </a:r>
            <a:r>
              <a:rPr lang="en-IN" sz="1200" dirty="0"/>
              <a:t>, </a:t>
            </a:r>
            <a:r>
              <a:rPr lang="en-IN" sz="1200" dirty="0" err="1"/>
              <a:t>occurenceID</a:t>
            </a:r>
            <a:r>
              <a:rPr lang="en-IN" sz="1200" dirty="0"/>
              <a:t> columns</a:t>
            </a:r>
          </a:p>
          <a:p>
            <a:pPr marL="342900" indent="-342900">
              <a:buFont typeface="+mj-lt"/>
              <a:buAutoNum type="arabicPeriod"/>
            </a:pPr>
            <a:r>
              <a:rPr lang="en-IN" sz="1200" dirty="0" err="1"/>
              <a:t>Takonkeys</a:t>
            </a:r>
            <a:r>
              <a:rPr lang="en-IN" sz="1200" dirty="0"/>
              <a:t>(Primary keys) may be repeated several times but the place where it is found is different hence we don't remove the duplicate.</a:t>
            </a:r>
          </a:p>
          <a:p>
            <a:pPr marL="342900" indent="-342900">
              <a:buFont typeface="+mj-lt"/>
              <a:buAutoNum type="arabicPeriod"/>
            </a:pPr>
            <a:r>
              <a:rPr lang="en-IN" sz="1200" dirty="0"/>
              <a:t>Filtering Rodentia order.</a:t>
            </a:r>
          </a:p>
          <a:p>
            <a:pPr marL="342900" indent="-342900">
              <a:buFont typeface="+mj-lt"/>
              <a:buAutoNum type="arabicPeriod"/>
            </a:pPr>
            <a:r>
              <a:rPr lang="en-IN" sz="1200" dirty="0"/>
              <a:t>Find the exact Order having maximum count in India</a:t>
            </a:r>
          </a:p>
          <a:p>
            <a:pPr marL="342900" indent="-342900">
              <a:buFont typeface="+mj-lt"/>
              <a:buAutoNum type="arabicPeriod"/>
            </a:pPr>
            <a:r>
              <a:rPr lang="en-IN" sz="1200" dirty="0"/>
              <a:t>Plot using leaflet(</a:t>
            </a:r>
            <a:r>
              <a:rPr lang="en-IN" sz="1200" dirty="0" err="1"/>
              <a:t>addTiles,addMarkers</a:t>
            </a:r>
            <a:r>
              <a:rPr lang="en-IN" sz="1200" dirty="0"/>
              <a:t>)</a:t>
            </a:r>
          </a:p>
        </p:txBody>
      </p:sp>
      <p:sp>
        <p:nvSpPr>
          <p:cNvPr id="10" name="TextBox 9">
            <a:extLst>
              <a:ext uri="{FF2B5EF4-FFF2-40B4-BE49-F238E27FC236}">
                <a16:creationId xmlns:a16="http://schemas.microsoft.com/office/drawing/2014/main" id="{8AD5CE23-A581-4F6B-9AAD-6DF3279E2D98}"/>
              </a:ext>
            </a:extLst>
          </p:cNvPr>
          <p:cNvSpPr txBox="1"/>
          <p:nvPr/>
        </p:nvSpPr>
        <p:spPr>
          <a:xfrm>
            <a:off x="2462418" y="2130505"/>
            <a:ext cx="8239539" cy="1015663"/>
          </a:xfrm>
          <a:prstGeom prst="rect">
            <a:avLst/>
          </a:prstGeom>
          <a:noFill/>
        </p:spPr>
        <p:txBody>
          <a:bodyPr wrap="square">
            <a:spAutoFit/>
          </a:bodyPr>
          <a:lstStyle/>
          <a:p>
            <a:r>
              <a:rPr lang="en-IN" sz="1200" dirty="0" err="1"/>
              <a:t>india</a:t>
            </a:r>
            <a:r>
              <a:rPr lang="en-IN" sz="1200" dirty="0"/>
              <a:t> &lt;- </a:t>
            </a:r>
            <a:r>
              <a:rPr lang="en-IN" sz="1200" dirty="0" err="1"/>
              <a:t>main_data</a:t>
            </a:r>
            <a:r>
              <a:rPr lang="en-IN" sz="1200" dirty="0"/>
              <a:t>%&gt;% select(!</a:t>
            </a:r>
            <a:r>
              <a:rPr lang="en-IN" sz="1200" dirty="0" err="1"/>
              <a:t>gbifID</a:t>
            </a:r>
            <a:r>
              <a:rPr lang="en-IN" sz="1200" dirty="0"/>
              <a:t>)%&gt;%filter(Country == "India",!(</a:t>
            </a:r>
            <a:r>
              <a:rPr lang="en-IN" sz="1200" dirty="0" err="1"/>
              <a:t>decimalLatitude</a:t>
            </a:r>
            <a:r>
              <a:rPr lang="en-IN" sz="1200" dirty="0"/>
              <a:t> ==0.00),!is.na(year),!(order ==""))</a:t>
            </a:r>
          </a:p>
          <a:p>
            <a:endParaRPr lang="en-IN" sz="1200" dirty="0"/>
          </a:p>
          <a:p>
            <a:r>
              <a:rPr lang="en-IN" sz="1200" dirty="0"/>
              <a:t>a &lt;- </a:t>
            </a:r>
            <a:r>
              <a:rPr lang="en-IN" sz="1200" dirty="0" err="1"/>
              <a:t>india</a:t>
            </a:r>
            <a:r>
              <a:rPr lang="en-IN" sz="1200" dirty="0"/>
              <a:t>%&gt;%</a:t>
            </a:r>
            <a:r>
              <a:rPr lang="en-IN" sz="1200" dirty="0" err="1"/>
              <a:t>group_by</a:t>
            </a:r>
            <a:r>
              <a:rPr lang="en-IN" sz="1200" dirty="0"/>
              <a:t>(order) %&gt;% summarise(</a:t>
            </a:r>
            <a:r>
              <a:rPr lang="en-IN" sz="1200" dirty="0" err="1"/>
              <a:t>count_order</a:t>
            </a:r>
            <a:r>
              <a:rPr lang="en-IN" sz="1200" dirty="0"/>
              <a:t> = n())%&gt;% arrange(</a:t>
            </a:r>
            <a:r>
              <a:rPr lang="en-IN" sz="1200" dirty="0" err="1"/>
              <a:t>desc</a:t>
            </a:r>
            <a:r>
              <a:rPr lang="en-IN" sz="1200" dirty="0"/>
              <a:t>(</a:t>
            </a:r>
            <a:r>
              <a:rPr lang="en-IN" sz="1200" dirty="0" err="1"/>
              <a:t>count_order</a:t>
            </a:r>
            <a:r>
              <a:rPr lang="en-IN" sz="1200" dirty="0"/>
              <a:t>))%&gt;% </a:t>
            </a:r>
            <a:r>
              <a:rPr lang="en-IN" sz="1200" dirty="0" err="1"/>
              <a:t>top_n</a:t>
            </a:r>
            <a:r>
              <a:rPr lang="en-IN" sz="1200" dirty="0"/>
              <a:t>(</a:t>
            </a:r>
            <a:r>
              <a:rPr lang="en-IN" sz="1200" dirty="0" err="1"/>
              <a:t>count_order</a:t>
            </a:r>
            <a:r>
              <a:rPr lang="en-IN" sz="1200" dirty="0"/>
              <a:t>, n=1)</a:t>
            </a:r>
          </a:p>
          <a:p>
            <a:endParaRPr lang="en-IN" sz="1200" dirty="0"/>
          </a:p>
          <a:p>
            <a:r>
              <a:rPr lang="en-IN" sz="1200" dirty="0" err="1"/>
              <a:t>rodentia_india</a:t>
            </a:r>
            <a:r>
              <a:rPr lang="en-IN" sz="1200" dirty="0"/>
              <a:t> &lt;- </a:t>
            </a:r>
            <a:r>
              <a:rPr lang="en-IN" sz="1200" dirty="0" err="1"/>
              <a:t>india</a:t>
            </a:r>
            <a:r>
              <a:rPr lang="en-IN" sz="1200" dirty="0"/>
              <a:t> %&gt;% filter(order == "Rodentia", !(family == ""))</a:t>
            </a:r>
          </a:p>
        </p:txBody>
      </p:sp>
      <p:sp>
        <p:nvSpPr>
          <p:cNvPr id="11" name="TextBox 10">
            <a:extLst>
              <a:ext uri="{FF2B5EF4-FFF2-40B4-BE49-F238E27FC236}">
                <a16:creationId xmlns:a16="http://schemas.microsoft.com/office/drawing/2014/main" id="{7FDC4DD5-A9AB-4450-B2FE-78FF0D45F784}"/>
              </a:ext>
            </a:extLst>
          </p:cNvPr>
          <p:cNvSpPr txBox="1"/>
          <p:nvPr/>
        </p:nvSpPr>
        <p:spPr>
          <a:xfrm>
            <a:off x="189186" y="3441393"/>
            <a:ext cx="2868093" cy="338554"/>
          </a:xfrm>
          <a:prstGeom prst="rect">
            <a:avLst/>
          </a:prstGeom>
          <a:solidFill>
            <a:schemeClr val="bg2"/>
          </a:solidFill>
        </p:spPr>
        <p:txBody>
          <a:bodyPr wrap="none" rtlCol="0">
            <a:spAutoFit/>
          </a:bodyPr>
          <a:lstStyle/>
          <a:p>
            <a:r>
              <a:rPr lang="en-IN" sz="1600" b="1" dirty="0">
                <a:latin typeface="Book Antiqua" panose="02040602050305030304" pitchFamily="18" charset="0"/>
              </a:rPr>
              <a:t>Visualization Using Leaflet :</a:t>
            </a:r>
          </a:p>
        </p:txBody>
      </p:sp>
      <p:sp>
        <p:nvSpPr>
          <p:cNvPr id="13" name="TextBox 12">
            <a:extLst>
              <a:ext uri="{FF2B5EF4-FFF2-40B4-BE49-F238E27FC236}">
                <a16:creationId xmlns:a16="http://schemas.microsoft.com/office/drawing/2014/main" id="{1E1BA394-15F6-4FD8-A751-4FBCC7B47B64}"/>
              </a:ext>
            </a:extLst>
          </p:cNvPr>
          <p:cNvSpPr txBox="1"/>
          <p:nvPr/>
        </p:nvSpPr>
        <p:spPr>
          <a:xfrm>
            <a:off x="2462417" y="4056708"/>
            <a:ext cx="9431063" cy="1446550"/>
          </a:xfrm>
          <a:prstGeom prst="rect">
            <a:avLst/>
          </a:prstGeom>
          <a:noFill/>
        </p:spPr>
        <p:txBody>
          <a:bodyPr wrap="square">
            <a:spAutoFit/>
          </a:bodyPr>
          <a:lstStyle/>
          <a:p>
            <a:r>
              <a:rPr lang="en-IN" sz="1100" dirty="0"/>
              <a:t>plot &lt;- leaflet() %&gt;%</a:t>
            </a:r>
          </a:p>
          <a:p>
            <a:r>
              <a:rPr lang="en-IN" sz="1100" dirty="0"/>
              <a:t>  </a:t>
            </a:r>
            <a:r>
              <a:rPr lang="en-IN" sz="1100" dirty="0" err="1"/>
              <a:t>addTiles</a:t>
            </a:r>
            <a:r>
              <a:rPr lang="en-IN" sz="1100" dirty="0"/>
              <a:t>() %&gt;% </a:t>
            </a:r>
          </a:p>
          <a:p>
            <a:r>
              <a:rPr lang="en-IN" sz="1100" dirty="0"/>
              <a:t>  </a:t>
            </a:r>
            <a:r>
              <a:rPr lang="en-IN" sz="1100" dirty="0" err="1"/>
              <a:t>addMarkers</a:t>
            </a:r>
            <a:r>
              <a:rPr lang="en-IN" sz="1100" dirty="0"/>
              <a:t>(</a:t>
            </a:r>
            <a:r>
              <a:rPr lang="en-IN" sz="1100" dirty="0" err="1"/>
              <a:t>lng</a:t>
            </a:r>
            <a:r>
              <a:rPr lang="en-IN" sz="1100" dirty="0"/>
              <a:t> = </a:t>
            </a:r>
            <a:r>
              <a:rPr lang="en-IN" sz="1100" dirty="0" err="1"/>
              <a:t>rodentia_india$decimalLongitude</a:t>
            </a:r>
            <a:r>
              <a:rPr lang="en-IN" sz="1100" dirty="0"/>
              <a:t>, </a:t>
            </a:r>
            <a:r>
              <a:rPr lang="en-IN" sz="1100" dirty="0" err="1"/>
              <a:t>lat</a:t>
            </a:r>
            <a:r>
              <a:rPr lang="en-IN" sz="1100" dirty="0"/>
              <a:t> = </a:t>
            </a:r>
            <a:r>
              <a:rPr lang="en-IN" sz="1100" dirty="0" err="1"/>
              <a:t>rodentia_india$decimalLatitude</a:t>
            </a:r>
            <a:r>
              <a:rPr lang="en-IN" sz="1100" dirty="0"/>
              <a:t>,</a:t>
            </a:r>
          </a:p>
          <a:p>
            <a:r>
              <a:rPr lang="en-IN" sz="1100" dirty="0"/>
              <a:t>             popup = paste("Family", </a:t>
            </a:r>
            <a:r>
              <a:rPr lang="en-IN" sz="1100" dirty="0" err="1"/>
              <a:t>rodentia_india$family</a:t>
            </a:r>
            <a:r>
              <a:rPr lang="en-IN" sz="1100" dirty="0"/>
              <a:t>, "&lt;</a:t>
            </a:r>
            <a:r>
              <a:rPr lang="en-IN" sz="1100" dirty="0" err="1"/>
              <a:t>br</a:t>
            </a:r>
            <a:r>
              <a:rPr lang="en-IN" sz="1100" dirty="0"/>
              <a:t>&gt;","Year:", </a:t>
            </a:r>
            <a:r>
              <a:rPr lang="en-IN" sz="1100" dirty="0" err="1"/>
              <a:t>rodentia_india$year</a:t>
            </a:r>
            <a:r>
              <a:rPr lang="en-IN" sz="1100" dirty="0"/>
              <a:t>,"&lt;</a:t>
            </a:r>
            <a:r>
              <a:rPr lang="en-IN" sz="1100" dirty="0" err="1"/>
              <a:t>br</a:t>
            </a:r>
            <a:r>
              <a:rPr lang="en-IN" sz="1100" dirty="0"/>
              <a:t>&gt;",</a:t>
            </a:r>
          </a:p>
          <a:p>
            <a:r>
              <a:rPr lang="en-IN" sz="1100" dirty="0"/>
              <a:t>                           "Basis of record :",</a:t>
            </a:r>
            <a:r>
              <a:rPr lang="en-IN" sz="1100" dirty="0" err="1"/>
              <a:t>rodentia_india$basisOfRecord</a:t>
            </a:r>
            <a:r>
              <a:rPr lang="en-IN" sz="1100" dirty="0"/>
              <a:t>,"&lt;</a:t>
            </a:r>
            <a:r>
              <a:rPr lang="en-IN" sz="1100" dirty="0" err="1"/>
              <a:t>br</a:t>
            </a:r>
            <a:r>
              <a:rPr lang="en-IN" sz="1100" dirty="0"/>
              <a:t>&gt;",</a:t>
            </a:r>
          </a:p>
          <a:p>
            <a:r>
              <a:rPr lang="en-IN" sz="1100" dirty="0"/>
              <a:t>                           "</a:t>
            </a:r>
            <a:r>
              <a:rPr lang="en-IN" sz="1100" dirty="0" err="1"/>
              <a:t>Scientic</a:t>
            </a:r>
            <a:r>
              <a:rPr lang="en-IN" sz="1100" dirty="0"/>
              <a:t> name :",</a:t>
            </a:r>
            <a:r>
              <a:rPr lang="en-IN" sz="1100" dirty="0" err="1"/>
              <a:t>rodentia_india$Scientific_names</a:t>
            </a:r>
            <a:r>
              <a:rPr lang="en-IN" sz="1100" dirty="0"/>
              <a:t>,"&lt;</a:t>
            </a:r>
            <a:r>
              <a:rPr lang="en-IN" sz="1100" dirty="0" err="1"/>
              <a:t>br</a:t>
            </a:r>
            <a:r>
              <a:rPr lang="en-IN" sz="1100" dirty="0"/>
              <a:t>&gt;",</a:t>
            </a:r>
          </a:p>
          <a:p>
            <a:r>
              <a:rPr lang="en-IN" sz="1100" dirty="0"/>
              <a:t>                           "Author :", </a:t>
            </a:r>
            <a:r>
              <a:rPr lang="en-IN" sz="1100" dirty="0" err="1"/>
              <a:t>rodentia_india$Authors</a:t>
            </a:r>
            <a:r>
              <a:rPr lang="en-IN" sz="1100" dirty="0"/>
              <a:t>))</a:t>
            </a:r>
          </a:p>
          <a:p>
            <a:r>
              <a:rPr lang="en-IN" sz="1100" dirty="0"/>
              <a:t>plot</a:t>
            </a:r>
          </a:p>
        </p:txBody>
      </p:sp>
    </p:spTree>
    <p:extLst>
      <p:ext uri="{BB962C8B-B14F-4D97-AF65-F5344CB8AC3E}">
        <p14:creationId xmlns:p14="http://schemas.microsoft.com/office/powerpoint/2010/main" val="2068626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0E12AF-F760-4F68-B7CC-C4EDE69DB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45" y="147145"/>
            <a:ext cx="11894202" cy="6579476"/>
          </a:xfrm>
          <a:prstGeom prst="rect">
            <a:avLst/>
          </a:prstGeom>
        </p:spPr>
      </p:pic>
    </p:spTree>
    <p:extLst>
      <p:ext uri="{BB962C8B-B14F-4D97-AF65-F5344CB8AC3E}">
        <p14:creationId xmlns:p14="http://schemas.microsoft.com/office/powerpoint/2010/main" val="2977904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48153BF-ECEA-4DEF-9F23-242E09426B5B}"/>
              </a:ext>
            </a:extLst>
          </p:cNvPr>
          <p:cNvSpPr/>
          <p:nvPr/>
        </p:nvSpPr>
        <p:spPr>
          <a:xfrm>
            <a:off x="513198" y="3006208"/>
            <a:ext cx="5380753" cy="3416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a:extLst>
              <a:ext uri="{FF2B5EF4-FFF2-40B4-BE49-F238E27FC236}">
                <a16:creationId xmlns:a16="http://schemas.microsoft.com/office/drawing/2014/main" id="{34DE5B33-0AC8-4E6F-B66F-1DBC9D20F321}"/>
              </a:ext>
            </a:extLst>
          </p:cNvPr>
          <p:cNvSpPr txBox="1"/>
          <p:nvPr/>
        </p:nvSpPr>
        <p:spPr>
          <a:xfrm>
            <a:off x="532835" y="2989983"/>
            <a:ext cx="6652163" cy="3693319"/>
          </a:xfrm>
          <a:prstGeom prst="rect">
            <a:avLst/>
          </a:prstGeom>
          <a:noFill/>
        </p:spPr>
        <p:txBody>
          <a:bodyPr wrap="square">
            <a:spAutoFit/>
          </a:bodyPr>
          <a:lstStyle/>
          <a:p>
            <a:r>
              <a:rPr lang="en-US" sz="1200" dirty="0"/>
              <a:t># divide 1700 till 1900</a:t>
            </a:r>
          </a:p>
          <a:p>
            <a:r>
              <a:rPr lang="en-US" sz="1200" dirty="0"/>
              <a:t>yearly &lt;- </a:t>
            </a:r>
            <a:r>
              <a:rPr lang="en-US" sz="1200" dirty="0" err="1"/>
              <a:t>main_data</a:t>
            </a:r>
            <a:r>
              <a:rPr lang="en-US" sz="1200" dirty="0"/>
              <a:t> %&gt;% filter( (year &gt;=1700) &amp; (year &lt;1900))</a:t>
            </a:r>
          </a:p>
          <a:p>
            <a:endParaRPr lang="en-US" sz="1200" dirty="0"/>
          </a:p>
          <a:p>
            <a:r>
              <a:rPr lang="en-US" sz="1200" dirty="0" err="1"/>
              <a:t>class_amp</a:t>
            </a:r>
            <a:r>
              <a:rPr lang="en-US" sz="1200" dirty="0"/>
              <a:t> &lt;- yearly %&gt;% filter(class =="Amphibia")</a:t>
            </a:r>
          </a:p>
          <a:p>
            <a:r>
              <a:rPr lang="en-US" sz="1200" dirty="0" err="1"/>
              <a:t>class_mam</a:t>
            </a:r>
            <a:r>
              <a:rPr lang="en-US" sz="1200" dirty="0"/>
              <a:t> &lt;- yearly %&gt;% filter(class =="Mammalia")</a:t>
            </a:r>
          </a:p>
          <a:p>
            <a:r>
              <a:rPr lang="en-US" sz="1200" dirty="0" err="1"/>
              <a:t>class_rep</a:t>
            </a:r>
            <a:r>
              <a:rPr lang="en-US" sz="1200" dirty="0"/>
              <a:t> &lt;- yearly %&gt;% filter(class =="Reptilia")</a:t>
            </a:r>
          </a:p>
          <a:p>
            <a:endParaRPr lang="en-US" sz="1200" dirty="0"/>
          </a:p>
          <a:p>
            <a:r>
              <a:rPr lang="en-US" sz="1200" dirty="0" err="1"/>
              <a:t>order_amp</a:t>
            </a:r>
            <a:r>
              <a:rPr lang="en-US" sz="1200" dirty="0"/>
              <a:t> &lt;- </a:t>
            </a:r>
            <a:r>
              <a:rPr lang="en-US" sz="1200" dirty="0" err="1"/>
              <a:t>class_amp</a:t>
            </a:r>
            <a:r>
              <a:rPr lang="en-US" sz="1200" dirty="0"/>
              <a:t> %&gt;% </a:t>
            </a:r>
            <a:r>
              <a:rPr lang="en-US" sz="1200" dirty="0" err="1"/>
              <a:t>group_by</a:t>
            </a:r>
            <a:r>
              <a:rPr lang="en-US" sz="1200" dirty="0"/>
              <a:t>(order) %&gt;% </a:t>
            </a:r>
            <a:r>
              <a:rPr lang="en-US" sz="1200" dirty="0" err="1"/>
              <a:t>summarise</a:t>
            </a:r>
            <a:r>
              <a:rPr lang="en-US" sz="1200" dirty="0"/>
              <a:t>(</a:t>
            </a:r>
            <a:r>
              <a:rPr lang="en-US" sz="1200" dirty="0" err="1"/>
              <a:t>count_order</a:t>
            </a:r>
            <a:r>
              <a:rPr lang="en-US" sz="1200" dirty="0"/>
              <a:t> = n())</a:t>
            </a:r>
          </a:p>
          <a:p>
            <a:r>
              <a:rPr lang="en-US" sz="1200" dirty="0" err="1"/>
              <a:t>order_amp</a:t>
            </a:r>
            <a:r>
              <a:rPr lang="en-US" sz="1200" dirty="0"/>
              <a:t> &lt;- </a:t>
            </a:r>
            <a:r>
              <a:rPr lang="en-US" sz="1200" dirty="0" err="1"/>
              <a:t>order_amp</a:t>
            </a:r>
            <a:r>
              <a:rPr lang="en-US" sz="1200" dirty="0"/>
              <a:t>[-1,]</a:t>
            </a:r>
          </a:p>
          <a:p>
            <a:r>
              <a:rPr lang="en-US" sz="1200" dirty="0" err="1"/>
              <a:t>order_amp</a:t>
            </a:r>
            <a:r>
              <a:rPr lang="en-US" sz="1200" dirty="0"/>
              <a:t> &lt;- </a:t>
            </a:r>
            <a:r>
              <a:rPr lang="en-US" sz="1200" dirty="0" err="1"/>
              <a:t>order_amp</a:t>
            </a:r>
            <a:r>
              <a:rPr lang="en-US" sz="1200" dirty="0"/>
              <a:t> %&gt;% arrange(</a:t>
            </a:r>
            <a:r>
              <a:rPr lang="en-US" sz="1200" dirty="0" err="1"/>
              <a:t>count_order</a:t>
            </a:r>
            <a:r>
              <a:rPr lang="en-US" sz="1200" dirty="0"/>
              <a:t>, desc = FALSE)</a:t>
            </a:r>
          </a:p>
          <a:p>
            <a:endParaRPr lang="en-US" sz="1200" dirty="0"/>
          </a:p>
          <a:p>
            <a:r>
              <a:rPr lang="en-US" sz="1200" dirty="0" err="1"/>
              <a:t>order_mam</a:t>
            </a:r>
            <a:r>
              <a:rPr lang="en-US" sz="1200" dirty="0"/>
              <a:t> &lt;- </a:t>
            </a:r>
            <a:r>
              <a:rPr lang="en-US" sz="1200" dirty="0" err="1"/>
              <a:t>class_mam</a:t>
            </a:r>
            <a:r>
              <a:rPr lang="en-US" sz="1200" dirty="0"/>
              <a:t> %&gt;% </a:t>
            </a:r>
            <a:r>
              <a:rPr lang="en-US" sz="1200" dirty="0" err="1"/>
              <a:t>group_by</a:t>
            </a:r>
            <a:r>
              <a:rPr lang="en-US" sz="1200" dirty="0"/>
              <a:t>(order) %&gt;% </a:t>
            </a:r>
            <a:r>
              <a:rPr lang="en-US" sz="1200" dirty="0" err="1"/>
              <a:t>summarise</a:t>
            </a:r>
            <a:r>
              <a:rPr lang="en-US" sz="1200" dirty="0"/>
              <a:t>(</a:t>
            </a:r>
            <a:r>
              <a:rPr lang="en-US" sz="1200" dirty="0" err="1"/>
              <a:t>count_order</a:t>
            </a:r>
            <a:r>
              <a:rPr lang="en-US" sz="1200" dirty="0"/>
              <a:t> = n())</a:t>
            </a:r>
          </a:p>
          <a:p>
            <a:r>
              <a:rPr lang="en-US" sz="1200" dirty="0" err="1"/>
              <a:t>order_mam</a:t>
            </a:r>
            <a:r>
              <a:rPr lang="en-US" sz="1200" dirty="0"/>
              <a:t> &lt;- </a:t>
            </a:r>
            <a:r>
              <a:rPr lang="en-US" sz="1200" dirty="0" err="1"/>
              <a:t>order_mam</a:t>
            </a:r>
            <a:r>
              <a:rPr lang="en-US" sz="1200" dirty="0"/>
              <a:t>[-1,]</a:t>
            </a:r>
          </a:p>
          <a:p>
            <a:r>
              <a:rPr lang="en-US" sz="1200" dirty="0" err="1"/>
              <a:t>order_mam</a:t>
            </a:r>
            <a:r>
              <a:rPr lang="en-US" sz="1200" dirty="0"/>
              <a:t> &lt;- </a:t>
            </a:r>
            <a:r>
              <a:rPr lang="en-US" sz="1200" dirty="0" err="1"/>
              <a:t>order_mam</a:t>
            </a:r>
            <a:r>
              <a:rPr lang="en-US" sz="1200" dirty="0"/>
              <a:t>%&gt;% arrange(</a:t>
            </a:r>
            <a:r>
              <a:rPr lang="en-US" sz="1200" dirty="0" err="1"/>
              <a:t>count_order</a:t>
            </a:r>
            <a:r>
              <a:rPr lang="en-US" sz="1200" dirty="0"/>
              <a:t>, desc = FALSE)</a:t>
            </a:r>
          </a:p>
          <a:p>
            <a:endParaRPr lang="en-US" sz="1200" dirty="0"/>
          </a:p>
          <a:p>
            <a:r>
              <a:rPr lang="en-US" sz="1200" dirty="0" err="1"/>
              <a:t>order_rep</a:t>
            </a:r>
            <a:r>
              <a:rPr lang="en-US" sz="1200" dirty="0"/>
              <a:t> &lt;- </a:t>
            </a:r>
            <a:r>
              <a:rPr lang="en-US" sz="1200" dirty="0" err="1"/>
              <a:t>class_rep</a:t>
            </a:r>
            <a:r>
              <a:rPr lang="en-US" sz="1200" dirty="0"/>
              <a:t> %&gt;% </a:t>
            </a:r>
            <a:r>
              <a:rPr lang="en-US" sz="1200" dirty="0" err="1"/>
              <a:t>group_by</a:t>
            </a:r>
            <a:r>
              <a:rPr lang="en-US" sz="1200" dirty="0"/>
              <a:t>(order) %&gt;% </a:t>
            </a:r>
            <a:r>
              <a:rPr lang="en-US" sz="1200" dirty="0" err="1"/>
              <a:t>summarise</a:t>
            </a:r>
            <a:r>
              <a:rPr lang="en-US" sz="1200" dirty="0"/>
              <a:t>(</a:t>
            </a:r>
            <a:r>
              <a:rPr lang="en-US" sz="1200" dirty="0" err="1"/>
              <a:t>count_order</a:t>
            </a:r>
            <a:r>
              <a:rPr lang="en-US" sz="1200" dirty="0"/>
              <a:t> = n())</a:t>
            </a:r>
          </a:p>
          <a:p>
            <a:r>
              <a:rPr lang="en-US" sz="1200" dirty="0" err="1"/>
              <a:t>order_rep</a:t>
            </a:r>
            <a:r>
              <a:rPr lang="en-US" sz="1200" dirty="0"/>
              <a:t> &lt;- </a:t>
            </a:r>
            <a:r>
              <a:rPr lang="en-US" sz="1200" dirty="0" err="1"/>
              <a:t>order_rep</a:t>
            </a:r>
            <a:r>
              <a:rPr lang="en-US" sz="1200" dirty="0"/>
              <a:t>[-1,]</a:t>
            </a:r>
          </a:p>
          <a:p>
            <a:r>
              <a:rPr lang="en-US" sz="1200" dirty="0" err="1"/>
              <a:t>order_rep</a:t>
            </a:r>
            <a:r>
              <a:rPr lang="en-US" sz="1200" dirty="0"/>
              <a:t> &lt;- </a:t>
            </a:r>
            <a:r>
              <a:rPr lang="en-US" sz="1200" dirty="0" err="1"/>
              <a:t>order_rep</a:t>
            </a:r>
            <a:r>
              <a:rPr lang="en-US" sz="1200" dirty="0"/>
              <a:t> %&gt;% arrange(</a:t>
            </a:r>
            <a:r>
              <a:rPr lang="en-US" sz="1200" dirty="0" err="1"/>
              <a:t>count_order</a:t>
            </a:r>
            <a:r>
              <a:rPr lang="en-US" sz="1200" dirty="0"/>
              <a:t>, desc = FALSE)</a:t>
            </a:r>
          </a:p>
          <a:p>
            <a:endParaRPr lang="en-US" dirty="0"/>
          </a:p>
        </p:txBody>
      </p:sp>
      <p:sp>
        <p:nvSpPr>
          <p:cNvPr id="2" name="TextBox 1">
            <a:extLst>
              <a:ext uri="{FF2B5EF4-FFF2-40B4-BE49-F238E27FC236}">
                <a16:creationId xmlns:a16="http://schemas.microsoft.com/office/drawing/2014/main" id="{80E34389-D1CD-4747-AFAF-F4534279A87D}"/>
              </a:ext>
            </a:extLst>
          </p:cNvPr>
          <p:cNvSpPr txBox="1"/>
          <p:nvPr/>
        </p:nvSpPr>
        <p:spPr>
          <a:xfrm>
            <a:off x="189186" y="130433"/>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Objective 8 : To Find which order of class decreases throughout the centuries. </a:t>
            </a:r>
            <a:endParaRPr lang="en-IN" sz="2000" dirty="0">
              <a:latin typeface="Cooper Black" panose="0208090404030B020404" pitchFamily="18" charset="0"/>
            </a:endParaRPr>
          </a:p>
        </p:txBody>
      </p:sp>
      <p:sp>
        <p:nvSpPr>
          <p:cNvPr id="3" name="TextBox 2">
            <a:extLst>
              <a:ext uri="{FF2B5EF4-FFF2-40B4-BE49-F238E27FC236}">
                <a16:creationId xmlns:a16="http://schemas.microsoft.com/office/drawing/2014/main" id="{4A170460-9D8A-4F5C-A0F6-5D35939DDF62}"/>
              </a:ext>
            </a:extLst>
          </p:cNvPr>
          <p:cNvSpPr txBox="1"/>
          <p:nvPr/>
        </p:nvSpPr>
        <p:spPr>
          <a:xfrm>
            <a:off x="189186" y="776526"/>
            <a:ext cx="1997422" cy="369332"/>
          </a:xfrm>
          <a:prstGeom prst="rect">
            <a:avLst/>
          </a:prstGeom>
          <a:solidFill>
            <a:schemeClr val="bg2"/>
          </a:solidFill>
        </p:spPr>
        <p:txBody>
          <a:bodyPr wrap="square" rtlCol="0">
            <a:spAutoFit/>
          </a:bodyPr>
          <a:lstStyle/>
          <a:p>
            <a:r>
              <a:rPr lang="en-US" b="1" dirty="0">
                <a:latin typeface="Book Antiqua" panose="02040602050305030304" pitchFamily="18" charset="0"/>
              </a:rPr>
              <a:t>Processing steps</a:t>
            </a:r>
            <a:r>
              <a:rPr lang="en-US" dirty="0"/>
              <a:t>:</a:t>
            </a:r>
            <a:endParaRPr lang="en-IN" dirty="0"/>
          </a:p>
        </p:txBody>
      </p:sp>
      <p:sp>
        <p:nvSpPr>
          <p:cNvPr id="4" name="TextBox 3">
            <a:extLst>
              <a:ext uri="{FF2B5EF4-FFF2-40B4-BE49-F238E27FC236}">
                <a16:creationId xmlns:a16="http://schemas.microsoft.com/office/drawing/2014/main" id="{373A035A-1A63-4343-B7E3-39DA10EFE23D}"/>
              </a:ext>
            </a:extLst>
          </p:cNvPr>
          <p:cNvSpPr txBox="1"/>
          <p:nvPr/>
        </p:nvSpPr>
        <p:spPr>
          <a:xfrm>
            <a:off x="189186" y="2390768"/>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
        <p:nvSpPr>
          <p:cNvPr id="6" name="TextBox 5">
            <a:extLst>
              <a:ext uri="{FF2B5EF4-FFF2-40B4-BE49-F238E27FC236}">
                <a16:creationId xmlns:a16="http://schemas.microsoft.com/office/drawing/2014/main" id="{63020004-46D8-42F8-856B-80EA2B0E9E97}"/>
              </a:ext>
            </a:extLst>
          </p:cNvPr>
          <p:cNvSpPr txBox="1"/>
          <p:nvPr/>
        </p:nvSpPr>
        <p:spPr>
          <a:xfrm>
            <a:off x="2256598" y="851807"/>
            <a:ext cx="9461318" cy="1877437"/>
          </a:xfrm>
          <a:prstGeom prst="rect">
            <a:avLst/>
          </a:prstGeom>
          <a:noFill/>
        </p:spPr>
        <p:txBody>
          <a:bodyPr wrap="square">
            <a:spAutoFit/>
          </a:bodyPr>
          <a:lstStyle/>
          <a:p>
            <a:pPr marL="342900" indent="-342900">
              <a:buFont typeface="+mj-lt"/>
              <a:buAutoNum type="arabicPeriod"/>
            </a:pPr>
            <a:r>
              <a:rPr lang="en-US" sz="1400" dirty="0"/>
              <a:t>Divide the main data century-wise (1700-1899) and (1900-2020)</a:t>
            </a:r>
          </a:p>
          <a:p>
            <a:pPr marL="342900" indent="-342900">
              <a:buFont typeface="+mj-lt"/>
              <a:buAutoNum type="arabicPeriod"/>
            </a:pPr>
            <a:r>
              <a:rPr lang="en-US" sz="1400" dirty="0"/>
              <a:t>Separate 3 classes from the filtered data.</a:t>
            </a:r>
          </a:p>
          <a:p>
            <a:pPr marL="342900" indent="-342900">
              <a:buFont typeface="+mj-lt"/>
              <a:buAutoNum type="arabicPeriod"/>
            </a:pPr>
            <a:r>
              <a:rPr lang="en-US" sz="1400" dirty="0"/>
              <a:t>From each class group all the orders and take the count.</a:t>
            </a:r>
          </a:p>
          <a:p>
            <a:pPr marL="342900" indent="-342900">
              <a:buFont typeface="+mj-lt"/>
              <a:buAutoNum type="arabicPeriod"/>
            </a:pPr>
            <a:r>
              <a:rPr lang="en-US" sz="1400" dirty="0"/>
              <a:t>Removing all the NA's or blank values from the class data</a:t>
            </a:r>
          </a:p>
          <a:p>
            <a:pPr marL="342900" indent="-342900">
              <a:buFont typeface="+mj-lt"/>
              <a:buAutoNum type="arabicPeriod"/>
            </a:pPr>
            <a:r>
              <a:rPr lang="en-US" sz="1400" dirty="0"/>
              <a:t>Merging the values and Comparing the count.</a:t>
            </a:r>
          </a:p>
          <a:p>
            <a:pPr marL="342900" indent="-342900">
              <a:buFont typeface="+mj-lt"/>
              <a:buAutoNum type="arabicPeriod"/>
            </a:pPr>
            <a:r>
              <a:rPr lang="en-US" sz="1400" dirty="0"/>
              <a:t>Divide each class by order and count the number of each class</a:t>
            </a:r>
          </a:p>
          <a:p>
            <a:pPr marL="342900" indent="-342900">
              <a:buFont typeface="+mj-lt"/>
              <a:buAutoNum type="arabicPeriod"/>
            </a:pPr>
            <a:r>
              <a:rPr lang="en-US" sz="1400" dirty="0"/>
              <a:t>By taking the min of all the counts, go to the class data n filter for only by min(order)</a:t>
            </a:r>
          </a:p>
          <a:p>
            <a:endParaRPr lang="en-IN" dirty="0"/>
          </a:p>
        </p:txBody>
      </p:sp>
      <p:sp>
        <p:nvSpPr>
          <p:cNvPr id="10" name="TextBox 9">
            <a:extLst>
              <a:ext uri="{FF2B5EF4-FFF2-40B4-BE49-F238E27FC236}">
                <a16:creationId xmlns:a16="http://schemas.microsoft.com/office/drawing/2014/main" id="{19A4EC2D-6062-4F81-82B5-9D7DB0B2CF26}"/>
              </a:ext>
            </a:extLst>
          </p:cNvPr>
          <p:cNvSpPr txBox="1"/>
          <p:nvPr/>
        </p:nvSpPr>
        <p:spPr>
          <a:xfrm>
            <a:off x="6062700" y="2996186"/>
            <a:ext cx="5704763"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200" dirty="0"/>
              <a:t># Dividing year right after 1900</a:t>
            </a:r>
          </a:p>
          <a:p>
            <a:r>
              <a:rPr lang="en-US" sz="1200" dirty="0"/>
              <a:t>yearly2 &lt;- </a:t>
            </a:r>
            <a:r>
              <a:rPr lang="en-US" sz="1200" dirty="0" err="1"/>
              <a:t>main_data</a:t>
            </a:r>
            <a:r>
              <a:rPr lang="en-US" sz="1200" dirty="0"/>
              <a:t> %&gt;% filter( year &gt;=1900)</a:t>
            </a:r>
          </a:p>
          <a:p>
            <a:endParaRPr lang="en-US" sz="1200" dirty="0"/>
          </a:p>
          <a:p>
            <a:r>
              <a:rPr lang="en-US" sz="1200" dirty="0"/>
              <a:t>class_amp2 &lt;- yearly2 %&gt;% filter(class =="Amphibia")</a:t>
            </a:r>
          </a:p>
          <a:p>
            <a:r>
              <a:rPr lang="en-US" sz="1200" dirty="0"/>
              <a:t>class_mam2 &lt;- yearly2 %&gt;% filter(class =="Mammalia")</a:t>
            </a:r>
          </a:p>
          <a:p>
            <a:r>
              <a:rPr lang="en-US" sz="1200" dirty="0"/>
              <a:t>class_rep2 &lt;- yearly2 %&gt;% filter(class =="Reptilia")</a:t>
            </a:r>
          </a:p>
          <a:p>
            <a:endParaRPr lang="en-US" sz="1200" dirty="0"/>
          </a:p>
          <a:p>
            <a:r>
              <a:rPr lang="en-US" sz="1200" dirty="0"/>
              <a:t>order_amp2 &lt;- class_amp2 %&gt;% </a:t>
            </a:r>
            <a:r>
              <a:rPr lang="en-US" sz="1200" dirty="0" err="1"/>
              <a:t>group_by</a:t>
            </a:r>
            <a:r>
              <a:rPr lang="en-US" sz="1200" dirty="0"/>
              <a:t>(order) %&gt;% </a:t>
            </a:r>
            <a:r>
              <a:rPr lang="en-US" sz="1200" dirty="0" err="1"/>
              <a:t>summarise</a:t>
            </a:r>
            <a:r>
              <a:rPr lang="en-US" sz="1200" dirty="0"/>
              <a:t>(</a:t>
            </a:r>
            <a:r>
              <a:rPr lang="en-US" sz="1200" dirty="0" err="1"/>
              <a:t>count_order</a:t>
            </a:r>
            <a:r>
              <a:rPr lang="en-US" sz="1200" dirty="0"/>
              <a:t> = n())</a:t>
            </a:r>
          </a:p>
          <a:p>
            <a:r>
              <a:rPr lang="en-US" sz="1200" dirty="0"/>
              <a:t>order_amp2 &lt;- order_amp2[-1,]</a:t>
            </a:r>
          </a:p>
          <a:p>
            <a:r>
              <a:rPr lang="en-US" sz="1200" dirty="0"/>
              <a:t>order_amp2 &lt;- order_amp2 %&gt;% arrange(</a:t>
            </a:r>
            <a:r>
              <a:rPr lang="en-US" sz="1200" dirty="0" err="1"/>
              <a:t>count_order</a:t>
            </a:r>
            <a:r>
              <a:rPr lang="en-US" sz="1200" dirty="0"/>
              <a:t>, desc = FALSE)</a:t>
            </a:r>
          </a:p>
          <a:p>
            <a:endParaRPr lang="en-US" sz="1200" dirty="0"/>
          </a:p>
          <a:p>
            <a:r>
              <a:rPr lang="en-US" sz="1200" dirty="0"/>
              <a:t>order_mam2 &lt;- class_mam2 %&gt;% </a:t>
            </a:r>
            <a:r>
              <a:rPr lang="en-US" sz="1200" dirty="0" err="1"/>
              <a:t>group_by</a:t>
            </a:r>
            <a:r>
              <a:rPr lang="en-US" sz="1200" dirty="0"/>
              <a:t>(order) %&gt;% </a:t>
            </a:r>
            <a:r>
              <a:rPr lang="en-US" sz="1200" dirty="0" err="1"/>
              <a:t>summarise</a:t>
            </a:r>
            <a:r>
              <a:rPr lang="en-US" sz="1200" dirty="0"/>
              <a:t>(</a:t>
            </a:r>
            <a:r>
              <a:rPr lang="en-US" sz="1200" dirty="0" err="1"/>
              <a:t>count_order</a:t>
            </a:r>
            <a:r>
              <a:rPr lang="en-US" sz="1200" dirty="0"/>
              <a:t> = n())</a:t>
            </a:r>
          </a:p>
          <a:p>
            <a:r>
              <a:rPr lang="en-US" sz="1200" dirty="0"/>
              <a:t>order_mam2 &lt;- order_mam2[-1,]</a:t>
            </a:r>
          </a:p>
          <a:p>
            <a:r>
              <a:rPr lang="en-US" sz="1200" dirty="0"/>
              <a:t>order_mam2 &lt;- order_mam2%&gt;% arrange(</a:t>
            </a:r>
            <a:r>
              <a:rPr lang="en-US" sz="1200" dirty="0" err="1"/>
              <a:t>count_order</a:t>
            </a:r>
            <a:r>
              <a:rPr lang="en-US" sz="1200" dirty="0"/>
              <a:t>, desc = FALSE)</a:t>
            </a:r>
          </a:p>
          <a:p>
            <a:endParaRPr lang="en-US" sz="1200" dirty="0"/>
          </a:p>
          <a:p>
            <a:r>
              <a:rPr lang="en-US" sz="1200" dirty="0"/>
              <a:t>order_rep2 &lt;- class_rep2 %&gt;% </a:t>
            </a:r>
            <a:r>
              <a:rPr lang="en-US" sz="1200" dirty="0" err="1"/>
              <a:t>group_by</a:t>
            </a:r>
            <a:r>
              <a:rPr lang="en-US" sz="1200" dirty="0"/>
              <a:t>(order) %&gt;% </a:t>
            </a:r>
            <a:r>
              <a:rPr lang="en-US" sz="1200" dirty="0" err="1"/>
              <a:t>summarise</a:t>
            </a:r>
            <a:r>
              <a:rPr lang="en-US" sz="1200" dirty="0"/>
              <a:t>(</a:t>
            </a:r>
            <a:r>
              <a:rPr lang="en-US" sz="1200" dirty="0" err="1"/>
              <a:t>count_order</a:t>
            </a:r>
            <a:r>
              <a:rPr lang="en-US" sz="1200" dirty="0"/>
              <a:t> = n())</a:t>
            </a:r>
          </a:p>
          <a:p>
            <a:r>
              <a:rPr lang="en-US" sz="1200" dirty="0"/>
              <a:t>order_rep2 &lt;- order_rep2[-1,]</a:t>
            </a:r>
          </a:p>
          <a:p>
            <a:r>
              <a:rPr lang="en-US" sz="1200" dirty="0"/>
              <a:t>order_rep2 &lt;- order_rep2 %&gt;% arrange(</a:t>
            </a:r>
            <a:r>
              <a:rPr lang="en-US" sz="1200" dirty="0" err="1"/>
              <a:t>count_order</a:t>
            </a:r>
            <a:r>
              <a:rPr lang="en-US" sz="1200" dirty="0"/>
              <a:t>, desc = FALSE)</a:t>
            </a:r>
            <a:endParaRPr lang="en-IN" sz="1200" dirty="0"/>
          </a:p>
        </p:txBody>
      </p:sp>
    </p:spTree>
    <p:extLst>
      <p:ext uri="{BB962C8B-B14F-4D97-AF65-F5344CB8AC3E}">
        <p14:creationId xmlns:p14="http://schemas.microsoft.com/office/powerpoint/2010/main" val="857196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123BE-48CF-43C9-B8FF-1D27D98F6BD5}"/>
              </a:ext>
            </a:extLst>
          </p:cNvPr>
          <p:cNvSpPr txBox="1"/>
          <p:nvPr/>
        </p:nvSpPr>
        <p:spPr>
          <a:xfrm>
            <a:off x="262758" y="249153"/>
            <a:ext cx="1600118" cy="369332"/>
          </a:xfrm>
          <a:prstGeom prst="rect">
            <a:avLst/>
          </a:prstGeom>
          <a:solidFill>
            <a:schemeClr val="bg2"/>
          </a:solidFill>
        </p:spPr>
        <p:txBody>
          <a:bodyPr wrap="none" rtlCol="0">
            <a:spAutoFit/>
          </a:bodyPr>
          <a:lstStyle/>
          <a:p>
            <a:r>
              <a:rPr lang="en-US" b="1" dirty="0">
                <a:latin typeface="Book Antiqua" panose="02040602050305030304" pitchFamily="18" charset="0"/>
              </a:rPr>
              <a:t>Table Visual</a:t>
            </a:r>
            <a:r>
              <a:rPr lang="en-US" dirty="0"/>
              <a:t>:</a:t>
            </a:r>
            <a:endParaRPr lang="en-IN" dirty="0"/>
          </a:p>
        </p:txBody>
      </p:sp>
      <p:pic>
        <p:nvPicPr>
          <p:cNvPr id="4" name="Picture 3">
            <a:extLst>
              <a:ext uri="{FF2B5EF4-FFF2-40B4-BE49-F238E27FC236}">
                <a16:creationId xmlns:a16="http://schemas.microsoft.com/office/drawing/2014/main" id="{324E0A71-9230-4195-8DE0-52EEF6D14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57" y="1492267"/>
            <a:ext cx="2009003" cy="4057195"/>
          </a:xfrm>
          <a:prstGeom prst="rect">
            <a:avLst/>
          </a:prstGeom>
        </p:spPr>
      </p:pic>
      <p:sp>
        <p:nvSpPr>
          <p:cNvPr id="5" name="TextBox 4">
            <a:extLst>
              <a:ext uri="{FF2B5EF4-FFF2-40B4-BE49-F238E27FC236}">
                <a16:creationId xmlns:a16="http://schemas.microsoft.com/office/drawing/2014/main" id="{3472F043-223B-49E6-AEB5-C28F1FC3CD65}"/>
              </a:ext>
            </a:extLst>
          </p:cNvPr>
          <p:cNvSpPr txBox="1"/>
          <p:nvPr/>
        </p:nvSpPr>
        <p:spPr>
          <a:xfrm>
            <a:off x="657405" y="1122935"/>
            <a:ext cx="1263551" cy="369332"/>
          </a:xfrm>
          <a:prstGeom prst="rect">
            <a:avLst/>
          </a:prstGeom>
          <a:noFill/>
        </p:spPr>
        <p:txBody>
          <a:bodyPr wrap="none" rtlCol="0">
            <a:spAutoFit/>
          </a:bodyPr>
          <a:lstStyle/>
          <a:p>
            <a:r>
              <a:rPr lang="en-US" dirty="0"/>
              <a:t>Order mam</a:t>
            </a:r>
            <a:endParaRPr lang="en-IN" dirty="0"/>
          </a:p>
        </p:txBody>
      </p:sp>
      <p:pic>
        <p:nvPicPr>
          <p:cNvPr id="7" name="Picture 6">
            <a:extLst>
              <a:ext uri="{FF2B5EF4-FFF2-40B4-BE49-F238E27FC236}">
                <a16:creationId xmlns:a16="http://schemas.microsoft.com/office/drawing/2014/main" id="{E3385185-8C35-44AE-9E03-AC1214DF2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9856" y="1517606"/>
            <a:ext cx="1219263" cy="1818492"/>
          </a:xfrm>
          <a:prstGeom prst="rect">
            <a:avLst/>
          </a:prstGeom>
        </p:spPr>
      </p:pic>
      <p:sp>
        <p:nvSpPr>
          <p:cNvPr id="8" name="TextBox 7">
            <a:extLst>
              <a:ext uri="{FF2B5EF4-FFF2-40B4-BE49-F238E27FC236}">
                <a16:creationId xmlns:a16="http://schemas.microsoft.com/office/drawing/2014/main" id="{F8BEFF38-0075-4B77-953B-B9A10E170F89}"/>
              </a:ext>
            </a:extLst>
          </p:cNvPr>
          <p:cNvSpPr txBox="1"/>
          <p:nvPr/>
        </p:nvSpPr>
        <p:spPr>
          <a:xfrm>
            <a:off x="2392490" y="1138723"/>
            <a:ext cx="1201034" cy="369332"/>
          </a:xfrm>
          <a:prstGeom prst="rect">
            <a:avLst/>
          </a:prstGeom>
          <a:noFill/>
        </p:spPr>
        <p:txBody>
          <a:bodyPr wrap="none" rtlCol="0">
            <a:spAutoFit/>
          </a:bodyPr>
          <a:lstStyle/>
          <a:p>
            <a:r>
              <a:rPr lang="en-US" dirty="0"/>
              <a:t>Order amp</a:t>
            </a:r>
            <a:endParaRPr lang="en-IN" dirty="0"/>
          </a:p>
        </p:txBody>
      </p:sp>
      <p:sp>
        <p:nvSpPr>
          <p:cNvPr id="9" name="TextBox 8">
            <a:extLst>
              <a:ext uri="{FF2B5EF4-FFF2-40B4-BE49-F238E27FC236}">
                <a16:creationId xmlns:a16="http://schemas.microsoft.com/office/drawing/2014/main" id="{B4545385-E6BE-4171-9EDF-FB3E480A72A9}"/>
              </a:ext>
            </a:extLst>
          </p:cNvPr>
          <p:cNvSpPr txBox="1"/>
          <p:nvPr/>
        </p:nvSpPr>
        <p:spPr>
          <a:xfrm>
            <a:off x="4065058" y="1154510"/>
            <a:ext cx="1098634" cy="369332"/>
          </a:xfrm>
          <a:prstGeom prst="rect">
            <a:avLst/>
          </a:prstGeom>
          <a:noFill/>
        </p:spPr>
        <p:txBody>
          <a:bodyPr wrap="none" rtlCol="0">
            <a:spAutoFit/>
          </a:bodyPr>
          <a:lstStyle/>
          <a:p>
            <a:r>
              <a:rPr lang="en-US" dirty="0"/>
              <a:t>Order rep</a:t>
            </a:r>
            <a:endParaRPr lang="en-IN" dirty="0"/>
          </a:p>
        </p:txBody>
      </p:sp>
      <p:pic>
        <p:nvPicPr>
          <p:cNvPr id="11" name="Picture 10">
            <a:extLst>
              <a:ext uri="{FF2B5EF4-FFF2-40B4-BE49-F238E27FC236}">
                <a16:creationId xmlns:a16="http://schemas.microsoft.com/office/drawing/2014/main" id="{56F494BB-8E64-4F82-93C8-D09C56E4F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3254" y="1492267"/>
            <a:ext cx="1546784" cy="1818492"/>
          </a:xfrm>
          <a:prstGeom prst="rect">
            <a:avLst/>
          </a:prstGeom>
        </p:spPr>
      </p:pic>
      <p:pic>
        <p:nvPicPr>
          <p:cNvPr id="13" name="Picture 12">
            <a:extLst>
              <a:ext uri="{FF2B5EF4-FFF2-40B4-BE49-F238E27FC236}">
                <a16:creationId xmlns:a16="http://schemas.microsoft.com/office/drawing/2014/main" id="{29200E10-D39E-4BD0-928F-8ACB9B992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9694" y="1812958"/>
            <a:ext cx="1219263" cy="3702240"/>
          </a:xfrm>
          <a:prstGeom prst="rect">
            <a:avLst/>
          </a:prstGeom>
        </p:spPr>
      </p:pic>
      <p:pic>
        <p:nvPicPr>
          <p:cNvPr id="15" name="Picture 14">
            <a:extLst>
              <a:ext uri="{FF2B5EF4-FFF2-40B4-BE49-F238E27FC236}">
                <a16:creationId xmlns:a16="http://schemas.microsoft.com/office/drawing/2014/main" id="{E8011AB2-6F40-487C-80A5-2BFBC8788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8188" y="1812958"/>
            <a:ext cx="1104957" cy="654084"/>
          </a:xfrm>
          <a:prstGeom prst="rect">
            <a:avLst/>
          </a:prstGeom>
        </p:spPr>
      </p:pic>
      <p:pic>
        <p:nvPicPr>
          <p:cNvPr id="17" name="Picture 16">
            <a:extLst>
              <a:ext uri="{FF2B5EF4-FFF2-40B4-BE49-F238E27FC236}">
                <a16:creationId xmlns:a16="http://schemas.microsoft.com/office/drawing/2014/main" id="{E71EE6B4-EB95-457B-B989-AF7A11EEF2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1782" y="1832009"/>
            <a:ext cx="1200212" cy="1270065"/>
          </a:xfrm>
          <a:prstGeom prst="rect">
            <a:avLst/>
          </a:prstGeom>
        </p:spPr>
      </p:pic>
      <p:sp>
        <p:nvSpPr>
          <p:cNvPr id="18" name="TextBox 17">
            <a:extLst>
              <a:ext uri="{FF2B5EF4-FFF2-40B4-BE49-F238E27FC236}">
                <a16:creationId xmlns:a16="http://schemas.microsoft.com/office/drawing/2014/main" id="{5A5CD975-51A1-43BA-903E-CF2B5F59D865}"/>
              </a:ext>
            </a:extLst>
          </p:cNvPr>
          <p:cNvSpPr txBox="1"/>
          <p:nvPr/>
        </p:nvSpPr>
        <p:spPr>
          <a:xfrm>
            <a:off x="2271760" y="785178"/>
            <a:ext cx="1191352" cy="369332"/>
          </a:xfrm>
          <a:prstGeom prst="rect">
            <a:avLst/>
          </a:prstGeom>
          <a:noFill/>
        </p:spPr>
        <p:txBody>
          <a:bodyPr wrap="none" rtlCol="0">
            <a:spAutoFit/>
          </a:bodyPr>
          <a:lstStyle/>
          <a:p>
            <a:r>
              <a:rPr lang="en-US" dirty="0"/>
              <a:t>1700-1899</a:t>
            </a:r>
            <a:endParaRPr lang="en-IN" dirty="0"/>
          </a:p>
        </p:txBody>
      </p:sp>
      <p:sp>
        <p:nvSpPr>
          <p:cNvPr id="19" name="TextBox 18">
            <a:extLst>
              <a:ext uri="{FF2B5EF4-FFF2-40B4-BE49-F238E27FC236}">
                <a16:creationId xmlns:a16="http://schemas.microsoft.com/office/drawing/2014/main" id="{3BEB5863-4390-4539-AD3B-BA0656C53608}"/>
              </a:ext>
            </a:extLst>
          </p:cNvPr>
          <p:cNvSpPr txBox="1"/>
          <p:nvPr/>
        </p:nvSpPr>
        <p:spPr>
          <a:xfrm>
            <a:off x="8598478" y="830112"/>
            <a:ext cx="1683410" cy="369332"/>
          </a:xfrm>
          <a:prstGeom prst="rect">
            <a:avLst/>
          </a:prstGeom>
          <a:noFill/>
        </p:spPr>
        <p:txBody>
          <a:bodyPr wrap="none" rtlCol="0">
            <a:spAutoFit/>
          </a:bodyPr>
          <a:lstStyle/>
          <a:p>
            <a:r>
              <a:rPr lang="en-US" dirty="0"/>
              <a:t>1900 and above</a:t>
            </a:r>
            <a:endParaRPr lang="en-IN" dirty="0"/>
          </a:p>
        </p:txBody>
      </p:sp>
      <p:sp>
        <p:nvSpPr>
          <p:cNvPr id="21" name="TextBox 20">
            <a:extLst>
              <a:ext uri="{FF2B5EF4-FFF2-40B4-BE49-F238E27FC236}">
                <a16:creationId xmlns:a16="http://schemas.microsoft.com/office/drawing/2014/main" id="{2EED50D9-6B4B-44F9-B534-D3C70AF7D6E9}"/>
              </a:ext>
            </a:extLst>
          </p:cNvPr>
          <p:cNvSpPr txBox="1"/>
          <p:nvPr/>
        </p:nvSpPr>
        <p:spPr>
          <a:xfrm>
            <a:off x="6396534" y="1381015"/>
            <a:ext cx="1263551" cy="369332"/>
          </a:xfrm>
          <a:prstGeom prst="rect">
            <a:avLst/>
          </a:prstGeom>
          <a:noFill/>
        </p:spPr>
        <p:txBody>
          <a:bodyPr wrap="none" rtlCol="0">
            <a:spAutoFit/>
          </a:bodyPr>
          <a:lstStyle/>
          <a:p>
            <a:r>
              <a:rPr lang="en-US" dirty="0"/>
              <a:t>Order mam</a:t>
            </a:r>
            <a:endParaRPr lang="en-IN" dirty="0"/>
          </a:p>
        </p:txBody>
      </p:sp>
      <p:sp>
        <p:nvSpPr>
          <p:cNvPr id="22" name="TextBox 21">
            <a:extLst>
              <a:ext uri="{FF2B5EF4-FFF2-40B4-BE49-F238E27FC236}">
                <a16:creationId xmlns:a16="http://schemas.microsoft.com/office/drawing/2014/main" id="{700D905D-6872-4AD2-8D21-9A34B4C2AA2D}"/>
              </a:ext>
            </a:extLst>
          </p:cNvPr>
          <p:cNvSpPr txBox="1"/>
          <p:nvPr/>
        </p:nvSpPr>
        <p:spPr>
          <a:xfrm>
            <a:off x="8080149" y="1427375"/>
            <a:ext cx="1201034" cy="369332"/>
          </a:xfrm>
          <a:prstGeom prst="rect">
            <a:avLst/>
          </a:prstGeom>
          <a:noFill/>
        </p:spPr>
        <p:txBody>
          <a:bodyPr wrap="none" rtlCol="0">
            <a:spAutoFit/>
          </a:bodyPr>
          <a:lstStyle/>
          <a:p>
            <a:r>
              <a:rPr lang="en-US" dirty="0"/>
              <a:t>Order amp</a:t>
            </a:r>
            <a:endParaRPr lang="en-IN" dirty="0"/>
          </a:p>
        </p:txBody>
      </p:sp>
      <p:sp>
        <p:nvSpPr>
          <p:cNvPr id="23" name="TextBox 22">
            <a:extLst>
              <a:ext uri="{FF2B5EF4-FFF2-40B4-BE49-F238E27FC236}">
                <a16:creationId xmlns:a16="http://schemas.microsoft.com/office/drawing/2014/main" id="{D82091E7-6194-43A3-AF24-04E6D1422D5B}"/>
              </a:ext>
            </a:extLst>
          </p:cNvPr>
          <p:cNvSpPr txBox="1"/>
          <p:nvPr/>
        </p:nvSpPr>
        <p:spPr>
          <a:xfrm>
            <a:off x="9775257" y="1427375"/>
            <a:ext cx="1098634" cy="369332"/>
          </a:xfrm>
          <a:prstGeom prst="rect">
            <a:avLst/>
          </a:prstGeom>
          <a:noFill/>
        </p:spPr>
        <p:txBody>
          <a:bodyPr wrap="none" rtlCol="0">
            <a:spAutoFit/>
          </a:bodyPr>
          <a:lstStyle/>
          <a:p>
            <a:r>
              <a:rPr lang="en-US" dirty="0"/>
              <a:t>Order rep</a:t>
            </a:r>
            <a:endParaRPr lang="en-IN" dirty="0"/>
          </a:p>
        </p:txBody>
      </p:sp>
    </p:spTree>
    <p:extLst>
      <p:ext uri="{BB962C8B-B14F-4D97-AF65-F5344CB8AC3E}">
        <p14:creationId xmlns:p14="http://schemas.microsoft.com/office/powerpoint/2010/main" val="782739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FEE67A-2B74-46E3-8F15-8B299F9A4F1A}"/>
              </a:ext>
            </a:extLst>
          </p:cNvPr>
          <p:cNvSpPr txBox="1"/>
          <p:nvPr/>
        </p:nvSpPr>
        <p:spPr>
          <a:xfrm>
            <a:off x="168166" y="780842"/>
            <a:ext cx="11866179" cy="4955203"/>
          </a:xfrm>
          <a:prstGeom prst="rect">
            <a:avLst/>
          </a:prstGeom>
          <a:solidFill>
            <a:schemeClr val="bg1">
              <a:lumMod val="95000"/>
            </a:schemeClr>
          </a:solidFill>
        </p:spPr>
        <p:txBody>
          <a:bodyPr wrap="square">
            <a:spAutoFit/>
          </a:bodyPr>
          <a:lstStyle/>
          <a:p>
            <a:r>
              <a:rPr lang="en-US" u="sng" dirty="0">
                <a:latin typeface="Bahnschrift SemiBold SemiConden" panose="020B0502040204020203" pitchFamily="34" charset="0"/>
              </a:rPr>
              <a:t>Conclusion :</a:t>
            </a:r>
          </a:p>
          <a:p>
            <a:endParaRPr lang="en-US" sz="1400" dirty="0">
              <a:latin typeface="Bahnschrift SemiBold SemiConden" panose="020B0502040204020203" pitchFamily="34" charset="0"/>
            </a:endParaRPr>
          </a:p>
          <a:p>
            <a:pPr marL="285750" indent="-285750">
              <a:buFont typeface="Wingdings" panose="05000000000000000000" pitchFamily="2" charset="2"/>
              <a:buChar char="Ø"/>
            </a:pPr>
            <a:r>
              <a:rPr lang="en-US" dirty="0">
                <a:latin typeface="Bahnschrift SemiBold SemiConden" panose="020B0502040204020203" pitchFamily="34" charset="0"/>
              </a:rPr>
              <a:t>Order Didelphimorphia and Order Sirenia of Class Mammalia are slowly on the verge of extinction in the region of Asia and Oceania.</a:t>
            </a:r>
          </a:p>
          <a:p>
            <a:pPr marL="285750" indent="-285750">
              <a:buFont typeface="Wingdings" panose="05000000000000000000" pitchFamily="2" charset="2"/>
              <a:buChar char="Ø"/>
            </a:pPr>
            <a:endParaRPr lang="en-US" dirty="0">
              <a:latin typeface="Bahnschrift SemiBold SemiConden" panose="020B0502040204020203" pitchFamily="34" charset="0"/>
            </a:endParaRPr>
          </a:p>
          <a:p>
            <a:pPr marL="285750" indent="-285750">
              <a:buFont typeface="Wingdings" panose="05000000000000000000" pitchFamily="2" charset="2"/>
              <a:buChar char="Ø"/>
            </a:pPr>
            <a:r>
              <a:rPr lang="en-US" dirty="0">
                <a:latin typeface="Bahnschrift SemiBold SemiConden" panose="020B0502040204020203" pitchFamily="34" charset="0"/>
              </a:rPr>
              <a:t>Sirenian populations are easily depleted by activities of people, often falling victim to hunting, drowning in nets, collisions with boats, and habitat degradation. </a:t>
            </a:r>
          </a:p>
          <a:p>
            <a:pPr marL="285750" indent="-285750">
              <a:buFont typeface="Wingdings" panose="05000000000000000000" pitchFamily="2" charset="2"/>
              <a:buChar char="Ø"/>
            </a:pPr>
            <a:endParaRPr lang="en-US" dirty="0">
              <a:latin typeface="Bahnschrift SemiBold SemiConden" panose="020B0502040204020203" pitchFamily="34" charset="0"/>
            </a:endParaRPr>
          </a:p>
          <a:p>
            <a:pPr marL="285750" indent="-285750">
              <a:buFont typeface="Wingdings" panose="05000000000000000000" pitchFamily="2" charset="2"/>
              <a:buChar char="Ø"/>
            </a:pPr>
            <a:r>
              <a:rPr lang="en-US" dirty="0">
                <a:latin typeface="Bahnschrift SemiBold SemiConden" panose="020B0502040204020203" pitchFamily="34" charset="0"/>
              </a:rPr>
              <a:t>They are protected by law and international agreements in almost all countries, but in many areas populations remain very low or are extirpated as a result of past and present human activities.</a:t>
            </a:r>
          </a:p>
          <a:p>
            <a:pPr marL="285750" indent="-285750">
              <a:buFont typeface="Wingdings" panose="05000000000000000000" pitchFamily="2" charset="2"/>
              <a:buChar char="Ø"/>
            </a:pPr>
            <a:endParaRPr lang="en-US" dirty="0">
              <a:latin typeface="Bahnschrift SemiBold SemiConden" panose="020B0502040204020203" pitchFamily="34" charset="0"/>
            </a:endParaRPr>
          </a:p>
          <a:p>
            <a:pPr marL="285750" indent="-285750">
              <a:buFont typeface="Wingdings" panose="05000000000000000000" pitchFamily="2" charset="2"/>
              <a:buChar char="Ø"/>
            </a:pPr>
            <a:r>
              <a:rPr lang="en-US" dirty="0">
                <a:latin typeface="Bahnschrift SemiBold SemiConden" panose="020B0502040204020203" pitchFamily="34" charset="0"/>
              </a:rPr>
              <a:t>In order Didelphimorphia </a:t>
            </a:r>
            <a:r>
              <a:rPr lang="en-US" dirty="0" err="1">
                <a:latin typeface="Bahnschrift SemiBold SemiConden" panose="020B0502040204020203" pitchFamily="34" charset="0"/>
              </a:rPr>
              <a:t>Gracilinanus</a:t>
            </a:r>
            <a:r>
              <a:rPr lang="en-US" dirty="0">
                <a:latin typeface="Bahnschrift SemiBold SemiConden" panose="020B0502040204020203" pitchFamily="34" charset="0"/>
              </a:rPr>
              <a:t> </a:t>
            </a:r>
            <a:r>
              <a:rPr lang="en-US" dirty="0" err="1">
                <a:latin typeface="Bahnschrift SemiBold SemiConden" panose="020B0502040204020203" pitchFamily="34" charset="0"/>
              </a:rPr>
              <a:t>aceramarcae</a:t>
            </a:r>
            <a:r>
              <a:rPr lang="en-US" dirty="0">
                <a:latin typeface="Bahnschrift SemiBold SemiConden" panose="020B0502040204020203" pitchFamily="34" charset="0"/>
              </a:rPr>
              <a:t>, Marmosa </a:t>
            </a:r>
            <a:r>
              <a:rPr lang="en-US" dirty="0" err="1">
                <a:latin typeface="Bahnschrift SemiBold SemiConden" panose="020B0502040204020203" pitchFamily="34" charset="0"/>
              </a:rPr>
              <a:t>andersoni</a:t>
            </a:r>
            <a:r>
              <a:rPr lang="en-US" dirty="0">
                <a:latin typeface="Bahnschrift SemiBold SemiConden" panose="020B0502040204020203" pitchFamily="34" charset="0"/>
              </a:rPr>
              <a:t>, and </a:t>
            </a:r>
            <a:r>
              <a:rPr lang="en-US" dirty="0" err="1">
                <a:latin typeface="Bahnschrift SemiBold SemiConden" panose="020B0502040204020203" pitchFamily="34" charset="0"/>
              </a:rPr>
              <a:t>Marmosops</a:t>
            </a:r>
            <a:r>
              <a:rPr lang="en-US" dirty="0">
                <a:latin typeface="Bahnschrift SemiBold SemiConden" panose="020B0502040204020203" pitchFamily="34" charset="0"/>
              </a:rPr>
              <a:t> </a:t>
            </a:r>
            <a:r>
              <a:rPr lang="en-US" dirty="0" err="1">
                <a:latin typeface="Bahnschrift SemiBold SemiConden" panose="020B0502040204020203" pitchFamily="34" charset="0"/>
              </a:rPr>
              <a:t>handleyi</a:t>
            </a:r>
            <a:r>
              <a:rPr lang="en-US" dirty="0">
                <a:latin typeface="Bahnschrift SemiBold SemiConden" panose="020B0502040204020203" pitchFamily="34" charset="0"/>
              </a:rPr>
              <a:t> are considered Critically Endangered by the IUCN. </a:t>
            </a:r>
          </a:p>
          <a:p>
            <a:pPr marL="285750" indent="-285750">
              <a:buFont typeface="Wingdings" panose="05000000000000000000" pitchFamily="2" charset="2"/>
              <a:buChar char="Ø"/>
            </a:pPr>
            <a:r>
              <a:rPr lang="en-US" dirty="0">
                <a:latin typeface="Bahnschrift SemiBold SemiConden" panose="020B0502040204020203" pitchFamily="34" charset="0"/>
              </a:rPr>
              <a:t>Although none of these species face direct threats from humans, all are facing rampant habitat destruction that has strong negative conservation implications.</a:t>
            </a:r>
          </a:p>
          <a:p>
            <a:pPr marL="285750" indent="-285750">
              <a:buFont typeface="Wingdings" panose="05000000000000000000" pitchFamily="2" charset="2"/>
              <a:buChar char="Ø"/>
            </a:pPr>
            <a:r>
              <a:rPr lang="en-US" dirty="0">
                <a:latin typeface="Bahnschrift SemiBold SemiConden" panose="020B0502040204020203" pitchFamily="34" charset="0"/>
              </a:rPr>
              <a:t>Other species are facing conservation threats, especially those with restricted distributions and found in habitats affected by high rates of deforestation, but much more information is necessary to correctly assess their status.</a:t>
            </a:r>
          </a:p>
          <a:p>
            <a:endParaRPr lang="en-US" sz="1400" dirty="0">
              <a:latin typeface="Bahnschrift SemiBold SemiConden" panose="020B0502040204020203" pitchFamily="34" charset="0"/>
            </a:endParaRPr>
          </a:p>
        </p:txBody>
      </p:sp>
    </p:spTree>
    <p:extLst>
      <p:ext uri="{BB962C8B-B14F-4D97-AF65-F5344CB8AC3E}">
        <p14:creationId xmlns:p14="http://schemas.microsoft.com/office/powerpoint/2010/main" val="2490849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C8E82E-CDB3-41E9-B1ED-BCE6CB617663}"/>
              </a:ext>
            </a:extLst>
          </p:cNvPr>
          <p:cNvPicPr>
            <a:picLocks noChangeAspect="1"/>
          </p:cNvPicPr>
          <p:nvPr/>
        </p:nvPicPr>
        <p:blipFill rotWithShape="1">
          <a:blip r:embed="rId2">
            <a:extLst>
              <a:ext uri="{28A0092B-C50C-407E-A947-70E740481C1C}">
                <a14:useLocalDpi xmlns:a14="http://schemas.microsoft.com/office/drawing/2010/main" val="0"/>
              </a:ext>
            </a:extLst>
          </a:blip>
          <a:srcRect b="8505"/>
          <a:stretch/>
        </p:blipFill>
        <p:spPr>
          <a:xfrm>
            <a:off x="199698" y="199697"/>
            <a:ext cx="11803116" cy="6442842"/>
          </a:xfrm>
          <a:prstGeom prst="rect">
            <a:avLst/>
          </a:prstGeom>
        </p:spPr>
      </p:pic>
      <p:pic>
        <p:nvPicPr>
          <p:cNvPr id="5" name="Graphic 4" descr="Paw prints">
            <a:extLst>
              <a:ext uri="{FF2B5EF4-FFF2-40B4-BE49-F238E27FC236}">
                <a16:creationId xmlns:a16="http://schemas.microsoft.com/office/drawing/2014/main" id="{9D12B3CE-2C3D-4D99-8C68-81A45863BD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12024">
            <a:off x="2874581" y="2815593"/>
            <a:ext cx="914400" cy="914400"/>
          </a:xfrm>
          <a:prstGeom prst="rect">
            <a:avLst/>
          </a:prstGeom>
        </p:spPr>
      </p:pic>
      <p:sp>
        <p:nvSpPr>
          <p:cNvPr id="6" name="TextBox 5">
            <a:extLst>
              <a:ext uri="{FF2B5EF4-FFF2-40B4-BE49-F238E27FC236}">
                <a16:creationId xmlns:a16="http://schemas.microsoft.com/office/drawing/2014/main" id="{AAAFD767-BA38-43DA-8C99-47819ECFAAFE}"/>
              </a:ext>
            </a:extLst>
          </p:cNvPr>
          <p:cNvSpPr txBox="1"/>
          <p:nvPr/>
        </p:nvSpPr>
        <p:spPr>
          <a:xfrm>
            <a:off x="3726674" y="2718795"/>
            <a:ext cx="6037436" cy="1107996"/>
          </a:xfrm>
          <a:prstGeom prst="rect">
            <a:avLst/>
          </a:prstGeom>
          <a:noFill/>
        </p:spPr>
        <p:txBody>
          <a:bodyPr wrap="square" rtlCol="0">
            <a:spAutoFit/>
          </a:bodyPr>
          <a:lstStyle/>
          <a:p>
            <a:r>
              <a:rPr lang="en-US" sz="6600" dirty="0">
                <a:solidFill>
                  <a:schemeClr val="accent6">
                    <a:lumMod val="50000"/>
                  </a:schemeClr>
                </a:solidFill>
                <a:latin typeface="Arial Black" panose="020B0A04020102020204" pitchFamily="34" charset="0"/>
              </a:rPr>
              <a:t>THANKYOU</a:t>
            </a:r>
            <a:endParaRPr lang="en-IN" sz="6600" dirty="0">
              <a:solidFill>
                <a:schemeClr val="accent6">
                  <a:lumMod val="50000"/>
                </a:schemeClr>
              </a:solidFill>
              <a:latin typeface="Arial Black" panose="020B0A04020102020204" pitchFamily="34" charset="0"/>
            </a:endParaRPr>
          </a:p>
        </p:txBody>
      </p:sp>
      <p:sp>
        <p:nvSpPr>
          <p:cNvPr id="7" name="TextBox 6">
            <a:extLst>
              <a:ext uri="{FF2B5EF4-FFF2-40B4-BE49-F238E27FC236}">
                <a16:creationId xmlns:a16="http://schemas.microsoft.com/office/drawing/2014/main" id="{B8FEC579-9F36-4145-8E27-34678C61116D}"/>
              </a:ext>
            </a:extLst>
          </p:cNvPr>
          <p:cNvSpPr txBox="1"/>
          <p:nvPr/>
        </p:nvSpPr>
        <p:spPr>
          <a:xfrm>
            <a:off x="5255172" y="1692166"/>
            <a:ext cx="2653290" cy="461665"/>
          </a:xfrm>
          <a:prstGeom prst="rect">
            <a:avLst/>
          </a:prstGeom>
          <a:noFill/>
        </p:spPr>
        <p:txBody>
          <a:bodyPr wrap="none" rtlCol="0">
            <a:spAutoFit/>
          </a:bodyPr>
          <a:lstStyle/>
          <a:p>
            <a:r>
              <a:rPr lang="en-US" sz="2400" dirty="0">
                <a:latin typeface="Algerian" panose="04020705040A02060702" pitchFamily="82" charset="0"/>
              </a:rPr>
              <a:t>ANY QUESTIONS ?</a:t>
            </a:r>
            <a:endParaRPr lang="en-IN" sz="2400" dirty="0">
              <a:latin typeface="Algerian" panose="04020705040A02060702" pitchFamily="82" charset="0"/>
            </a:endParaRPr>
          </a:p>
        </p:txBody>
      </p:sp>
    </p:spTree>
    <p:extLst>
      <p:ext uri="{BB962C8B-B14F-4D97-AF65-F5344CB8AC3E}">
        <p14:creationId xmlns:p14="http://schemas.microsoft.com/office/powerpoint/2010/main" val="2282080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22" name="Teardrop 21">
            <a:extLst>
              <a:ext uri="{FF2B5EF4-FFF2-40B4-BE49-F238E27FC236}">
                <a16:creationId xmlns:a16="http://schemas.microsoft.com/office/drawing/2014/main" id="{0EBCD2D3-3D29-4BE8-9905-A2E9053F159B}"/>
              </a:ext>
            </a:extLst>
          </p:cNvPr>
          <p:cNvSpPr/>
          <p:nvPr/>
        </p:nvSpPr>
        <p:spPr>
          <a:xfrm rot="8040515">
            <a:off x="9543113" y="1258304"/>
            <a:ext cx="1967948" cy="1928192"/>
          </a:xfrm>
          <a:prstGeom prst="teardrop">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ardrop 22">
            <a:extLst>
              <a:ext uri="{FF2B5EF4-FFF2-40B4-BE49-F238E27FC236}">
                <a16:creationId xmlns:a16="http://schemas.microsoft.com/office/drawing/2014/main" id="{406FE7B9-604E-42DA-A0D9-814EA00218BD}"/>
              </a:ext>
            </a:extLst>
          </p:cNvPr>
          <p:cNvSpPr/>
          <p:nvPr/>
        </p:nvSpPr>
        <p:spPr>
          <a:xfrm rot="8040515">
            <a:off x="6528549" y="1217344"/>
            <a:ext cx="1967948" cy="1928192"/>
          </a:xfrm>
          <a:prstGeom prst="teardrop">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ardrop 23">
            <a:extLst>
              <a:ext uri="{FF2B5EF4-FFF2-40B4-BE49-F238E27FC236}">
                <a16:creationId xmlns:a16="http://schemas.microsoft.com/office/drawing/2014/main" id="{64F34705-6591-472C-BE40-A9CE6696A167}"/>
              </a:ext>
            </a:extLst>
          </p:cNvPr>
          <p:cNvSpPr/>
          <p:nvPr/>
        </p:nvSpPr>
        <p:spPr>
          <a:xfrm rot="8040515">
            <a:off x="3533959" y="1224082"/>
            <a:ext cx="1967948" cy="1928192"/>
          </a:xfrm>
          <a:prstGeom prst="teardrop">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ardrop 4">
            <a:extLst>
              <a:ext uri="{FF2B5EF4-FFF2-40B4-BE49-F238E27FC236}">
                <a16:creationId xmlns:a16="http://schemas.microsoft.com/office/drawing/2014/main" id="{DF72A23C-06BA-485A-B3BE-CCC93A164838}"/>
              </a:ext>
            </a:extLst>
          </p:cNvPr>
          <p:cNvSpPr/>
          <p:nvPr/>
        </p:nvSpPr>
        <p:spPr>
          <a:xfrm rot="8040515">
            <a:off x="670951" y="1237220"/>
            <a:ext cx="1967948" cy="1928192"/>
          </a:xfrm>
          <a:prstGeom prst="teardrop">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a:extLst>
              <a:ext uri="{FF2B5EF4-FFF2-40B4-BE49-F238E27FC236}">
                <a16:creationId xmlns:a16="http://schemas.microsoft.com/office/drawing/2014/main" id="{FCAD9C6A-494B-4E43-A12D-C3304568C6FA}"/>
              </a:ext>
            </a:extLst>
          </p:cNvPr>
          <p:cNvGrpSpPr/>
          <p:nvPr/>
        </p:nvGrpSpPr>
        <p:grpSpPr>
          <a:xfrm>
            <a:off x="3591340" y="1202636"/>
            <a:ext cx="1830459" cy="1784074"/>
            <a:chOff x="3591340" y="1202636"/>
            <a:chExt cx="1830459" cy="1784074"/>
          </a:xfrm>
        </p:grpSpPr>
        <p:sp>
          <p:nvSpPr>
            <p:cNvPr id="16" name="Oval 15">
              <a:extLst>
                <a:ext uri="{FF2B5EF4-FFF2-40B4-BE49-F238E27FC236}">
                  <a16:creationId xmlns:a16="http://schemas.microsoft.com/office/drawing/2014/main" id="{38374DFF-7D25-4D89-8635-3361C57954DD}"/>
                </a:ext>
              </a:extLst>
            </p:cNvPr>
            <p:cNvSpPr/>
            <p:nvPr/>
          </p:nvSpPr>
          <p:spPr>
            <a:xfrm>
              <a:off x="3591340" y="1202636"/>
              <a:ext cx="1830459" cy="1784074"/>
            </a:xfrm>
            <a:prstGeom prst="ellipse">
              <a:avLst/>
            </a:prstGeom>
            <a:solidFill>
              <a:schemeClr val="bg1">
                <a:lumMod val="95000"/>
                <a:alpha val="93000"/>
              </a:schemeClr>
            </a:solidFill>
            <a:ln>
              <a:solidFill>
                <a:schemeClr val="tx1"/>
              </a:solidFill>
            </a:ln>
            <a:effectLst>
              <a:glow rad="101600">
                <a:schemeClr val="accent1">
                  <a:alpha val="40000"/>
                </a:schemeClr>
              </a:glow>
              <a:innerShdw blurRad="114300">
                <a:schemeClr val="bg1"/>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lIns="504000" numCol="4" spcCol="540000" rtlCol="0" anchor="ctr"/>
            <a:lstStyle/>
            <a:p>
              <a:pPr algn="ctr"/>
              <a:endParaRPr lang="en-IN"/>
            </a:p>
          </p:txBody>
        </p:sp>
        <p:pic>
          <p:nvPicPr>
            <p:cNvPr id="31" name="Graphic 30" descr="School girl">
              <a:extLst>
                <a:ext uri="{FF2B5EF4-FFF2-40B4-BE49-F238E27FC236}">
                  <a16:creationId xmlns:a16="http://schemas.microsoft.com/office/drawing/2014/main" id="{74269EB5-4E49-4628-9DA6-D7D173B1A7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56488" y="1348376"/>
              <a:ext cx="1294424" cy="1241921"/>
            </a:xfrm>
            <a:prstGeom prst="rect">
              <a:avLst/>
            </a:prstGeom>
          </p:spPr>
        </p:pic>
      </p:grpSp>
      <p:grpSp>
        <p:nvGrpSpPr>
          <p:cNvPr id="40" name="Group 39">
            <a:extLst>
              <a:ext uri="{FF2B5EF4-FFF2-40B4-BE49-F238E27FC236}">
                <a16:creationId xmlns:a16="http://schemas.microsoft.com/office/drawing/2014/main" id="{E6EC3128-C97D-4E72-8D03-DE63944732EA}"/>
              </a:ext>
            </a:extLst>
          </p:cNvPr>
          <p:cNvGrpSpPr/>
          <p:nvPr/>
        </p:nvGrpSpPr>
        <p:grpSpPr>
          <a:xfrm>
            <a:off x="6597293" y="1226798"/>
            <a:ext cx="1830459" cy="1784074"/>
            <a:chOff x="6462925" y="1202071"/>
            <a:chExt cx="1830459" cy="1784074"/>
          </a:xfrm>
        </p:grpSpPr>
        <p:sp>
          <p:nvSpPr>
            <p:cNvPr id="19" name="Oval 18">
              <a:extLst>
                <a:ext uri="{FF2B5EF4-FFF2-40B4-BE49-F238E27FC236}">
                  <a16:creationId xmlns:a16="http://schemas.microsoft.com/office/drawing/2014/main" id="{75B4B62C-19BA-4F96-BBEF-4B8712E781C9}"/>
                </a:ext>
              </a:extLst>
            </p:cNvPr>
            <p:cNvSpPr/>
            <p:nvPr/>
          </p:nvSpPr>
          <p:spPr>
            <a:xfrm>
              <a:off x="6462925" y="1202071"/>
              <a:ext cx="1830459" cy="1784074"/>
            </a:xfrm>
            <a:prstGeom prst="ellipse">
              <a:avLst/>
            </a:prstGeom>
            <a:solidFill>
              <a:schemeClr val="bg1">
                <a:lumMod val="95000"/>
                <a:alpha val="93000"/>
              </a:schemeClr>
            </a:solidFill>
            <a:ln>
              <a:solidFill>
                <a:schemeClr val="tx1"/>
              </a:solidFill>
            </a:ln>
            <a:effectLst>
              <a:glow rad="101600">
                <a:schemeClr val="accent1">
                  <a:alpha val="40000"/>
                </a:schemeClr>
              </a:glow>
              <a:innerShdw blurRad="114300">
                <a:schemeClr val="bg1"/>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lIns="504000" numCol="4" spcCol="540000" rtlCol="0" anchor="ctr"/>
            <a:lstStyle/>
            <a:p>
              <a:pPr algn="ctr"/>
              <a:endParaRPr lang="en-IN"/>
            </a:p>
          </p:txBody>
        </p:sp>
        <p:pic>
          <p:nvPicPr>
            <p:cNvPr id="33" name="Graphic 32" descr="School boy">
              <a:extLst>
                <a:ext uri="{FF2B5EF4-FFF2-40B4-BE49-F238E27FC236}">
                  <a16:creationId xmlns:a16="http://schemas.microsoft.com/office/drawing/2014/main" id="{A86F83AA-D076-4A19-9A72-EE86013037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91461" y="1365832"/>
              <a:ext cx="1359159" cy="1224465"/>
            </a:xfrm>
            <a:prstGeom prst="rect">
              <a:avLst/>
            </a:prstGeom>
          </p:spPr>
        </p:pic>
      </p:grpSp>
      <p:grpSp>
        <p:nvGrpSpPr>
          <p:cNvPr id="41" name="Group 40">
            <a:extLst>
              <a:ext uri="{FF2B5EF4-FFF2-40B4-BE49-F238E27FC236}">
                <a16:creationId xmlns:a16="http://schemas.microsoft.com/office/drawing/2014/main" id="{0089E787-41B6-4496-BA97-DA032F7C0A9D}"/>
              </a:ext>
            </a:extLst>
          </p:cNvPr>
          <p:cNvGrpSpPr/>
          <p:nvPr/>
        </p:nvGrpSpPr>
        <p:grpSpPr>
          <a:xfrm>
            <a:off x="9611857" y="1296141"/>
            <a:ext cx="1830459" cy="1784074"/>
            <a:chOff x="9372862" y="1202071"/>
            <a:chExt cx="1830459" cy="1784074"/>
          </a:xfrm>
        </p:grpSpPr>
        <p:sp>
          <p:nvSpPr>
            <p:cNvPr id="20" name="Oval 19">
              <a:extLst>
                <a:ext uri="{FF2B5EF4-FFF2-40B4-BE49-F238E27FC236}">
                  <a16:creationId xmlns:a16="http://schemas.microsoft.com/office/drawing/2014/main" id="{F7BCB954-48E4-410A-A3A9-AEE6F4948110}"/>
                </a:ext>
              </a:extLst>
            </p:cNvPr>
            <p:cNvSpPr/>
            <p:nvPr/>
          </p:nvSpPr>
          <p:spPr>
            <a:xfrm>
              <a:off x="9372862" y="1202071"/>
              <a:ext cx="1830459" cy="1784074"/>
            </a:xfrm>
            <a:prstGeom prst="ellipse">
              <a:avLst/>
            </a:prstGeom>
            <a:solidFill>
              <a:schemeClr val="bg1">
                <a:lumMod val="95000"/>
                <a:alpha val="93000"/>
              </a:schemeClr>
            </a:solidFill>
            <a:ln>
              <a:solidFill>
                <a:schemeClr val="tx1"/>
              </a:solidFill>
            </a:ln>
            <a:effectLst>
              <a:glow rad="101600">
                <a:schemeClr val="accent1">
                  <a:alpha val="40000"/>
                </a:schemeClr>
              </a:glow>
              <a:innerShdw blurRad="114300">
                <a:schemeClr val="bg1"/>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lIns="504000" numCol="4" spcCol="540000" rtlCol="0" anchor="ctr"/>
            <a:lstStyle/>
            <a:p>
              <a:pPr algn="ctr"/>
              <a:endParaRPr lang="en-IN"/>
            </a:p>
          </p:txBody>
        </p:sp>
        <p:pic>
          <p:nvPicPr>
            <p:cNvPr id="34" name="Graphic 33" descr="School boy">
              <a:extLst>
                <a:ext uri="{FF2B5EF4-FFF2-40B4-BE49-F238E27FC236}">
                  <a16:creationId xmlns:a16="http://schemas.microsoft.com/office/drawing/2014/main" id="{E1FA573C-DE10-4827-9B50-16D7C4D266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8511" y="1365832"/>
              <a:ext cx="1359159" cy="1224465"/>
            </a:xfrm>
            <a:prstGeom prst="rect">
              <a:avLst/>
            </a:prstGeom>
          </p:spPr>
        </p:pic>
      </p:grpSp>
      <p:grpSp>
        <p:nvGrpSpPr>
          <p:cNvPr id="37" name="Group 36">
            <a:extLst>
              <a:ext uri="{FF2B5EF4-FFF2-40B4-BE49-F238E27FC236}">
                <a16:creationId xmlns:a16="http://schemas.microsoft.com/office/drawing/2014/main" id="{57D1939A-BFC1-4949-B515-38FA7AD2598B}"/>
              </a:ext>
            </a:extLst>
          </p:cNvPr>
          <p:cNvGrpSpPr/>
          <p:nvPr/>
        </p:nvGrpSpPr>
        <p:grpSpPr>
          <a:xfrm>
            <a:off x="722735" y="1187808"/>
            <a:ext cx="1830459" cy="1784074"/>
            <a:chOff x="890381" y="1202636"/>
            <a:chExt cx="1830459" cy="1784074"/>
          </a:xfrm>
        </p:grpSpPr>
        <p:sp>
          <p:nvSpPr>
            <p:cNvPr id="9" name="Oval 8">
              <a:extLst>
                <a:ext uri="{FF2B5EF4-FFF2-40B4-BE49-F238E27FC236}">
                  <a16:creationId xmlns:a16="http://schemas.microsoft.com/office/drawing/2014/main" id="{1CABC274-C957-4531-A235-23FA422C9787}"/>
                </a:ext>
              </a:extLst>
            </p:cNvPr>
            <p:cNvSpPr/>
            <p:nvPr/>
          </p:nvSpPr>
          <p:spPr>
            <a:xfrm>
              <a:off x="890381" y="1202636"/>
              <a:ext cx="1830459" cy="1784074"/>
            </a:xfrm>
            <a:prstGeom prst="ellipse">
              <a:avLst/>
            </a:prstGeom>
            <a:solidFill>
              <a:schemeClr val="bg1">
                <a:lumMod val="95000"/>
                <a:alpha val="93000"/>
              </a:schemeClr>
            </a:solidFill>
            <a:ln>
              <a:solidFill>
                <a:schemeClr val="tx1"/>
              </a:solidFill>
            </a:ln>
            <a:effectLst>
              <a:glow rad="101600">
                <a:schemeClr val="accent1">
                  <a:alpha val="40000"/>
                </a:schemeClr>
              </a:glow>
              <a:innerShdw blurRad="114300">
                <a:schemeClr val="bg1"/>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lIns="504000" numCol="4" spcCol="540000" rtlCol="0" anchor="ctr"/>
            <a:lstStyle/>
            <a:p>
              <a:pPr algn="ctr"/>
              <a:endParaRPr lang="en-IN"/>
            </a:p>
          </p:txBody>
        </p:sp>
        <p:pic>
          <p:nvPicPr>
            <p:cNvPr id="35" name="Graphic 34" descr="School boy">
              <a:extLst>
                <a:ext uri="{FF2B5EF4-FFF2-40B4-BE49-F238E27FC236}">
                  <a16:creationId xmlns:a16="http://schemas.microsoft.com/office/drawing/2014/main" id="{394AE483-A873-41FC-A906-96DCAF288C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708" y="1365831"/>
              <a:ext cx="1359159" cy="1224465"/>
            </a:xfrm>
            <a:prstGeom prst="rect">
              <a:avLst/>
            </a:prstGeom>
          </p:spPr>
        </p:pic>
      </p:grpSp>
      <p:sp>
        <p:nvSpPr>
          <p:cNvPr id="42" name="Half Frame 41">
            <a:extLst>
              <a:ext uri="{FF2B5EF4-FFF2-40B4-BE49-F238E27FC236}">
                <a16:creationId xmlns:a16="http://schemas.microsoft.com/office/drawing/2014/main" id="{1F8DEB98-4751-4722-996A-92210DBCCC1D}"/>
              </a:ext>
            </a:extLst>
          </p:cNvPr>
          <p:cNvSpPr/>
          <p:nvPr/>
        </p:nvSpPr>
        <p:spPr>
          <a:xfrm rot="13476295">
            <a:off x="613628" y="2268748"/>
            <a:ext cx="1959517" cy="1938453"/>
          </a:xfrm>
          <a:prstGeom prst="halfFrame">
            <a:avLst>
              <a:gd name="adj1" fmla="val 15547"/>
              <a:gd name="adj2" fmla="val 13227"/>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504000" numCol="4" spcCol="540000" rtlCol="0" anchor="ctr"/>
          <a:lstStyle/>
          <a:p>
            <a:pPr algn="ctr"/>
            <a:endParaRPr lang="en-IN">
              <a:solidFill>
                <a:schemeClr val="tx1"/>
              </a:solidFill>
            </a:endParaRPr>
          </a:p>
        </p:txBody>
      </p:sp>
      <p:sp>
        <p:nvSpPr>
          <p:cNvPr id="43" name="Half Frame 42">
            <a:extLst>
              <a:ext uri="{FF2B5EF4-FFF2-40B4-BE49-F238E27FC236}">
                <a16:creationId xmlns:a16="http://schemas.microsoft.com/office/drawing/2014/main" id="{D74F5B02-071D-4A7B-9892-E52EE7AAED28}"/>
              </a:ext>
            </a:extLst>
          </p:cNvPr>
          <p:cNvSpPr/>
          <p:nvPr/>
        </p:nvSpPr>
        <p:spPr>
          <a:xfrm rot="13538778">
            <a:off x="3544676" y="2273670"/>
            <a:ext cx="1943570" cy="1955576"/>
          </a:xfrm>
          <a:prstGeom prst="halfFrame">
            <a:avLst>
              <a:gd name="adj1" fmla="val 15547"/>
              <a:gd name="adj2" fmla="val 13227"/>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504000" numCol="4" spcCol="540000" rtlCol="0" anchor="ctr"/>
          <a:lstStyle/>
          <a:p>
            <a:pPr algn="ctr"/>
            <a:endParaRPr lang="en-IN">
              <a:solidFill>
                <a:schemeClr val="tx1"/>
              </a:solidFill>
            </a:endParaRPr>
          </a:p>
        </p:txBody>
      </p:sp>
      <p:sp>
        <p:nvSpPr>
          <p:cNvPr id="45" name="Half Frame 44">
            <a:extLst>
              <a:ext uri="{FF2B5EF4-FFF2-40B4-BE49-F238E27FC236}">
                <a16:creationId xmlns:a16="http://schemas.microsoft.com/office/drawing/2014/main" id="{91540123-C7C4-4B49-8D4B-99DA3326D83B}"/>
              </a:ext>
            </a:extLst>
          </p:cNvPr>
          <p:cNvSpPr/>
          <p:nvPr/>
        </p:nvSpPr>
        <p:spPr>
          <a:xfrm rot="13491664">
            <a:off x="9527930" y="2310172"/>
            <a:ext cx="1998315" cy="1924638"/>
          </a:xfrm>
          <a:prstGeom prst="halfFrame">
            <a:avLst>
              <a:gd name="adj1" fmla="val 15547"/>
              <a:gd name="adj2" fmla="val 13227"/>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504000" numCol="4" spcCol="540000" rtlCol="0" anchor="ctr"/>
          <a:lstStyle/>
          <a:p>
            <a:pPr algn="ctr"/>
            <a:endParaRPr lang="en-IN">
              <a:solidFill>
                <a:schemeClr val="tx1"/>
              </a:solidFill>
            </a:endParaRPr>
          </a:p>
        </p:txBody>
      </p:sp>
      <p:sp>
        <p:nvSpPr>
          <p:cNvPr id="46" name="Half Frame 45">
            <a:extLst>
              <a:ext uri="{FF2B5EF4-FFF2-40B4-BE49-F238E27FC236}">
                <a16:creationId xmlns:a16="http://schemas.microsoft.com/office/drawing/2014/main" id="{23B5FDBB-3ED0-45E2-832C-1A013C3EE8E7}"/>
              </a:ext>
            </a:extLst>
          </p:cNvPr>
          <p:cNvSpPr/>
          <p:nvPr/>
        </p:nvSpPr>
        <p:spPr>
          <a:xfrm rot="13494772">
            <a:off x="6542958" y="2294703"/>
            <a:ext cx="1943570" cy="1955576"/>
          </a:xfrm>
          <a:prstGeom prst="halfFrame">
            <a:avLst>
              <a:gd name="adj1" fmla="val 15547"/>
              <a:gd name="adj2" fmla="val 13227"/>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504000" numCol="4" spcCol="540000" rtlCol="0" anchor="ctr"/>
          <a:lstStyle/>
          <a:p>
            <a:pPr algn="ctr"/>
            <a:endParaRPr lang="en-IN">
              <a:solidFill>
                <a:schemeClr val="tx1"/>
              </a:solidFill>
            </a:endParaRPr>
          </a:p>
        </p:txBody>
      </p:sp>
      <p:sp>
        <p:nvSpPr>
          <p:cNvPr id="51" name="Rectangle: Rounded Corners 50">
            <a:extLst>
              <a:ext uri="{FF2B5EF4-FFF2-40B4-BE49-F238E27FC236}">
                <a16:creationId xmlns:a16="http://schemas.microsoft.com/office/drawing/2014/main" id="{85A83803-3F31-40B1-BBB0-4B826F623E53}"/>
              </a:ext>
            </a:extLst>
          </p:cNvPr>
          <p:cNvSpPr/>
          <p:nvPr/>
        </p:nvSpPr>
        <p:spPr>
          <a:xfrm>
            <a:off x="215227" y="4887310"/>
            <a:ext cx="2693666" cy="914400"/>
          </a:xfrm>
          <a:prstGeom prst="roundRect">
            <a:avLst/>
          </a:prstGeom>
          <a:solidFill>
            <a:schemeClr val="accent1">
              <a:lumMod val="20000"/>
              <a:lumOff val="80000"/>
            </a:schemeClr>
          </a:solidFill>
          <a:ln>
            <a:solidFill>
              <a:srgbClr val="002060"/>
            </a:solidFill>
          </a:ln>
          <a:effectLst>
            <a:outerShdw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anose="02040602050305030304" pitchFamily="18" charset="0"/>
              </a:rPr>
              <a:t>SOHAM PAWAR</a:t>
            </a:r>
          </a:p>
          <a:p>
            <a:pPr algn="ctr"/>
            <a:r>
              <a:rPr lang="en-US" b="1" dirty="0">
                <a:solidFill>
                  <a:schemeClr val="tx1"/>
                </a:solidFill>
                <a:latin typeface="Book Antiqua" panose="02040602050305030304" pitchFamily="18" charset="0"/>
              </a:rPr>
              <a:t>ROLE : </a:t>
            </a:r>
            <a:endParaRPr lang="en-IN" b="1" dirty="0">
              <a:solidFill>
                <a:schemeClr val="tx1"/>
              </a:solidFill>
              <a:latin typeface="Book Antiqua" panose="02040602050305030304" pitchFamily="18" charset="0"/>
            </a:endParaRPr>
          </a:p>
        </p:txBody>
      </p:sp>
      <p:sp>
        <p:nvSpPr>
          <p:cNvPr id="52" name="Rectangle: Rounded Corners 51">
            <a:extLst>
              <a:ext uri="{FF2B5EF4-FFF2-40B4-BE49-F238E27FC236}">
                <a16:creationId xmlns:a16="http://schemas.microsoft.com/office/drawing/2014/main" id="{C1821F36-3AFD-41EA-88DA-BD82749B1E2E}"/>
              </a:ext>
            </a:extLst>
          </p:cNvPr>
          <p:cNvSpPr/>
          <p:nvPr/>
        </p:nvSpPr>
        <p:spPr>
          <a:xfrm>
            <a:off x="3150256" y="4887310"/>
            <a:ext cx="2757033" cy="914400"/>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anose="02040602050305030304" pitchFamily="18" charset="0"/>
              </a:rPr>
              <a:t>ANUDNYA WARE</a:t>
            </a:r>
          </a:p>
          <a:p>
            <a:pPr algn="ctr"/>
            <a:r>
              <a:rPr lang="en-US" b="1" dirty="0">
                <a:solidFill>
                  <a:schemeClr val="tx1"/>
                </a:solidFill>
                <a:latin typeface="Book Antiqua" panose="02040602050305030304" pitchFamily="18" charset="0"/>
              </a:rPr>
              <a:t>ROLE : </a:t>
            </a:r>
            <a:endParaRPr lang="en-IN" b="1" dirty="0">
              <a:solidFill>
                <a:schemeClr val="tx1"/>
              </a:solidFill>
              <a:latin typeface="Book Antiqua" panose="02040602050305030304" pitchFamily="18" charset="0"/>
            </a:endParaRPr>
          </a:p>
        </p:txBody>
      </p:sp>
      <p:sp>
        <p:nvSpPr>
          <p:cNvPr id="53" name="Rectangle: Rounded Corners 52">
            <a:extLst>
              <a:ext uri="{FF2B5EF4-FFF2-40B4-BE49-F238E27FC236}">
                <a16:creationId xmlns:a16="http://schemas.microsoft.com/office/drawing/2014/main" id="{DA2106A1-E1EA-4E0B-BFC7-461C6E613285}"/>
              </a:ext>
            </a:extLst>
          </p:cNvPr>
          <p:cNvSpPr/>
          <p:nvPr/>
        </p:nvSpPr>
        <p:spPr>
          <a:xfrm>
            <a:off x="6260704" y="4908331"/>
            <a:ext cx="2628864" cy="914400"/>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anose="02040602050305030304" pitchFamily="18" charset="0"/>
              </a:rPr>
              <a:t>ATHARVA PATHAK</a:t>
            </a:r>
          </a:p>
          <a:p>
            <a:pPr algn="ctr"/>
            <a:r>
              <a:rPr lang="en-US" b="1" dirty="0">
                <a:solidFill>
                  <a:schemeClr val="tx1"/>
                </a:solidFill>
                <a:latin typeface="Book Antiqua" panose="02040602050305030304" pitchFamily="18" charset="0"/>
              </a:rPr>
              <a:t>ROLE : </a:t>
            </a:r>
            <a:endParaRPr lang="en-IN" b="1" dirty="0">
              <a:solidFill>
                <a:schemeClr val="tx1"/>
              </a:solidFill>
              <a:latin typeface="Book Antiqua" panose="02040602050305030304" pitchFamily="18" charset="0"/>
            </a:endParaRPr>
          </a:p>
        </p:txBody>
      </p:sp>
      <p:sp>
        <p:nvSpPr>
          <p:cNvPr id="54" name="Rectangle: Rounded Corners 53">
            <a:extLst>
              <a:ext uri="{FF2B5EF4-FFF2-40B4-BE49-F238E27FC236}">
                <a16:creationId xmlns:a16="http://schemas.microsoft.com/office/drawing/2014/main" id="{8ED7ACCC-3098-442B-AF63-8B360E9A4E42}"/>
              </a:ext>
            </a:extLst>
          </p:cNvPr>
          <p:cNvSpPr/>
          <p:nvPr/>
        </p:nvSpPr>
        <p:spPr>
          <a:xfrm>
            <a:off x="9174871" y="4887310"/>
            <a:ext cx="2739249" cy="914400"/>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anose="02040602050305030304" pitchFamily="18" charset="0"/>
              </a:rPr>
              <a:t>DARSHAN REDIJ</a:t>
            </a:r>
          </a:p>
          <a:p>
            <a:pPr algn="ctr"/>
            <a:r>
              <a:rPr lang="en-US" b="1" dirty="0">
                <a:solidFill>
                  <a:schemeClr val="tx1"/>
                </a:solidFill>
                <a:latin typeface="Book Antiqua" panose="02040602050305030304" pitchFamily="18" charset="0"/>
              </a:rPr>
              <a:t>ROLE : </a:t>
            </a:r>
            <a:endParaRPr lang="en-IN" b="1" dirty="0">
              <a:solidFill>
                <a:schemeClr val="tx1"/>
              </a:solidFill>
              <a:latin typeface="Book Antiqua" panose="02040602050305030304" pitchFamily="18" charset="0"/>
            </a:endParaRPr>
          </a:p>
        </p:txBody>
      </p:sp>
      <p:sp>
        <p:nvSpPr>
          <p:cNvPr id="55" name="TextBox 54">
            <a:extLst>
              <a:ext uri="{FF2B5EF4-FFF2-40B4-BE49-F238E27FC236}">
                <a16:creationId xmlns:a16="http://schemas.microsoft.com/office/drawing/2014/main" id="{E9FA5FD9-8932-4277-8AC4-80EB8879CB05}"/>
              </a:ext>
            </a:extLst>
          </p:cNvPr>
          <p:cNvSpPr txBox="1"/>
          <p:nvPr/>
        </p:nvSpPr>
        <p:spPr>
          <a:xfrm>
            <a:off x="215227" y="168447"/>
            <a:ext cx="11819117" cy="769441"/>
          </a:xfrm>
          <a:prstGeom prst="rect">
            <a:avLst/>
          </a:prstGeom>
          <a:solidFill>
            <a:schemeClr val="bg2"/>
          </a:solidFill>
          <a:effectLst>
            <a:softEdge rad="38100"/>
          </a:effectLst>
        </p:spPr>
        <p:txBody>
          <a:bodyPr wrap="square" rtlCol="0">
            <a:spAutoFit/>
          </a:bodyPr>
          <a:lstStyle/>
          <a:p>
            <a:pPr algn="ctr"/>
            <a:r>
              <a:rPr lang="en-US" sz="4400" u="sng" dirty="0">
                <a:latin typeface="Haettenschweiler" panose="020B0706040902060204" pitchFamily="34" charset="0"/>
              </a:rPr>
              <a:t>TEAM PROFILE</a:t>
            </a:r>
            <a:endParaRPr lang="en-IN" sz="4400" u="sng" dirty="0">
              <a:latin typeface="Haettenschweiler" panose="020B0706040902060204" pitchFamily="34" charset="0"/>
            </a:endParaRPr>
          </a:p>
        </p:txBody>
      </p:sp>
      <p:sp>
        <p:nvSpPr>
          <p:cNvPr id="57" name="Rectangle 56">
            <a:extLst>
              <a:ext uri="{FF2B5EF4-FFF2-40B4-BE49-F238E27FC236}">
                <a16:creationId xmlns:a16="http://schemas.microsoft.com/office/drawing/2014/main" id="{C0D96896-B2EF-4CAF-A74B-186F362DE1D8}"/>
              </a:ext>
            </a:extLst>
          </p:cNvPr>
          <p:cNvSpPr/>
          <p:nvPr/>
        </p:nvSpPr>
        <p:spPr>
          <a:xfrm>
            <a:off x="215227" y="5967690"/>
            <a:ext cx="11819117" cy="769441"/>
          </a:xfrm>
          <a:prstGeom prst="rect">
            <a:avLst/>
          </a:pr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descr="Paw prints">
            <a:extLst>
              <a:ext uri="{FF2B5EF4-FFF2-40B4-BE49-F238E27FC236}">
                <a16:creationId xmlns:a16="http://schemas.microsoft.com/office/drawing/2014/main" id="{CF1AC519-E2FB-4836-8638-F4C27AD8B4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423379">
            <a:off x="248511" y="269291"/>
            <a:ext cx="634603" cy="634603"/>
          </a:xfrm>
          <a:prstGeom prst="rect">
            <a:avLst/>
          </a:prstGeom>
        </p:spPr>
      </p:pic>
    </p:spTree>
    <p:extLst>
      <p:ext uri="{BB962C8B-B14F-4D97-AF65-F5344CB8AC3E}">
        <p14:creationId xmlns:p14="http://schemas.microsoft.com/office/powerpoint/2010/main" val="948033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AFD8A5-6466-4927-9052-86B7CF0B9F31}"/>
              </a:ext>
            </a:extLst>
          </p:cNvPr>
          <p:cNvSpPr txBox="1"/>
          <p:nvPr/>
        </p:nvSpPr>
        <p:spPr>
          <a:xfrm>
            <a:off x="189186" y="168167"/>
            <a:ext cx="11813627" cy="707886"/>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4000" dirty="0">
                <a:latin typeface="Cooper Black" panose="0208090404030B020404" pitchFamily="18" charset="0"/>
              </a:rPr>
              <a:t>BIO-DIVERSITY </a:t>
            </a:r>
            <a:endParaRPr lang="en-IN" sz="4000" dirty="0">
              <a:latin typeface="Cooper Black" panose="0208090404030B020404" pitchFamily="18" charset="0"/>
            </a:endParaRPr>
          </a:p>
        </p:txBody>
      </p:sp>
      <p:sp>
        <p:nvSpPr>
          <p:cNvPr id="10" name="TextBox 9">
            <a:extLst>
              <a:ext uri="{FF2B5EF4-FFF2-40B4-BE49-F238E27FC236}">
                <a16:creationId xmlns:a16="http://schemas.microsoft.com/office/drawing/2014/main" id="{3167C883-9910-42BA-9B40-860D395688B4}"/>
              </a:ext>
            </a:extLst>
          </p:cNvPr>
          <p:cNvSpPr txBox="1"/>
          <p:nvPr/>
        </p:nvSpPr>
        <p:spPr>
          <a:xfrm>
            <a:off x="189186" y="1168706"/>
            <a:ext cx="11813627" cy="4801314"/>
          </a:xfrm>
          <a:prstGeom prst="rect">
            <a:avLst/>
          </a:prstGeom>
          <a:solidFill>
            <a:schemeClr val="bg2"/>
          </a:solidFill>
          <a:effectLst>
            <a:softEdge rad="31750"/>
          </a:effectLst>
        </p:spPr>
        <p:txBody>
          <a:bodyPr wrap="square" rtlCol="0">
            <a:spAutoFit/>
          </a:bodyPr>
          <a:lstStyle/>
          <a:p>
            <a:r>
              <a:rPr lang="en-US" sz="1700" dirty="0">
                <a:latin typeface="Arial Nova Light" panose="020B0304020202020204" pitchFamily="34" charset="0"/>
              </a:rPr>
              <a:t>Biodiversity is a term used to describe the enormous variety of life on Earth. It can be used more specifically to refer to all of the species in one region or ecosystem. Biodiversity refers to every living thing, including plants, bacteria, animals, and humans. </a:t>
            </a:r>
          </a:p>
          <a:p>
            <a:endParaRPr lang="en-US" sz="1700" dirty="0">
              <a:latin typeface="Arial Nova Light" panose="020B0304020202020204" pitchFamily="34" charset="0"/>
            </a:endParaRPr>
          </a:p>
          <a:p>
            <a:r>
              <a:rPr lang="en-US" sz="1700" dirty="0">
                <a:latin typeface="Arial Nova Light" panose="020B0304020202020204" pitchFamily="34" charset="0"/>
              </a:rPr>
              <a:t>Scientists have estimated that there are around 8.7 million species of plants and animals in existence. However, only around 1.2 million species have been identified and described so far, most of which are insects. This means that millions of other organisms remain a complete mystery. Over generations, all of the species that are currently alive today have evolved unique traits that make them distinct from other species. These differences are what scientists use to tell one species from another. </a:t>
            </a:r>
          </a:p>
          <a:p>
            <a:endParaRPr lang="en-US" sz="1700" dirty="0">
              <a:latin typeface="Arial Nova Light" panose="020B0304020202020204" pitchFamily="34" charset="0"/>
            </a:endParaRPr>
          </a:p>
          <a:p>
            <a:r>
              <a:rPr lang="en-US" sz="1700" dirty="0">
                <a:latin typeface="Arial Nova Light" panose="020B0304020202020204" pitchFamily="34" charset="0"/>
              </a:rPr>
              <a:t>Organisms that have evolved to be so different from one another that they can no longer reproduce with each other are considered different species. All organisms that can reproduce with each other fall into one species. </a:t>
            </a:r>
          </a:p>
          <a:p>
            <a:endParaRPr lang="en-US" sz="1700" dirty="0">
              <a:latin typeface="Arial Nova Light" panose="020B0304020202020204" pitchFamily="34" charset="0"/>
            </a:endParaRPr>
          </a:p>
          <a:p>
            <a:r>
              <a:rPr lang="en-US" sz="1700" dirty="0">
                <a:latin typeface="Arial Nova Light" panose="020B0304020202020204" pitchFamily="34" charset="0"/>
              </a:rPr>
              <a:t>Scientists are interested in how much biodiversity there is on a global scale, given that there is still so much biodiversity to discover. They also study how many species exist in single ecosystems, such as a forest, grassland, tundra, or lake. A single grassland can contain a wide range of species, from beetles to snakes to antelopes. </a:t>
            </a:r>
          </a:p>
          <a:p>
            <a:endParaRPr lang="en-US" sz="1700" dirty="0">
              <a:latin typeface="Arial Nova Light" panose="020B0304020202020204" pitchFamily="34" charset="0"/>
            </a:endParaRPr>
          </a:p>
          <a:p>
            <a:r>
              <a:rPr lang="en-US" sz="1700" dirty="0">
                <a:latin typeface="Arial Nova Light" panose="020B0304020202020204" pitchFamily="34" charset="0"/>
              </a:rPr>
              <a:t>Ecosystems that host the most biodiversity tend to have ideal environmental conditions for plant growth, like the warm and wet climate of tropical regions.</a:t>
            </a:r>
            <a:endParaRPr lang="en-IN" sz="1700" dirty="0">
              <a:latin typeface="Arial Nova Light" panose="020B0304020202020204" pitchFamily="34" charset="0"/>
            </a:endParaRPr>
          </a:p>
        </p:txBody>
      </p:sp>
      <p:pic>
        <p:nvPicPr>
          <p:cNvPr id="11" name="Picture 10">
            <a:extLst>
              <a:ext uri="{FF2B5EF4-FFF2-40B4-BE49-F238E27FC236}">
                <a16:creationId xmlns:a16="http://schemas.microsoft.com/office/drawing/2014/main" id="{352892E2-8FD2-45B1-B1AB-1A0275C7E6B1}"/>
              </a:ext>
            </a:extLst>
          </p:cNvPr>
          <p:cNvPicPr>
            <a:picLocks noChangeAspect="1"/>
          </p:cNvPicPr>
          <p:nvPr/>
        </p:nvPicPr>
        <p:blipFill>
          <a:blip r:embed="rId2"/>
          <a:stretch>
            <a:fillRect/>
          </a:stretch>
        </p:blipFill>
        <p:spPr>
          <a:xfrm rot="17613260">
            <a:off x="10988252" y="5856427"/>
            <a:ext cx="812492" cy="812492"/>
          </a:xfrm>
          <a:prstGeom prst="rect">
            <a:avLst/>
          </a:prstGeom>
        </p:spPr>
      </p:pic>
    </p:spTree>
    <p:extLst>
      <p:ext uri="{BB962C8B-B14F-4D97-AF65-F5344CB8AC3E}">
        <p14:creationId xmlns:p14="http://schemas.microsoft.com/office/powerpoint/2010/main" val="88545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DC502-2DA9-4445-BA55-752BFFF7386D}"/>
              </a:ext>
            </a:extLst>
          </p:cNvPr>
          <p:cNvPicPr>
            <a:picLocks noChangeAspect="1"/>
          </p:cNvPicPr>
          <p:nvPr/>
        </p:nvPicPr>
        <p:blipFill>
          <a:blip r:embed="rId2"/>
          <a:stretch>
            <a:fillRect/>
          </a:stretch>
        </p:blipFill>
        <p:spPr>
          <a:xfrm rot="18212582">
            <a:off x="11426533" y="31531"/>
            <a:ext cx="641624" cy="641624"/>
          </a:xfrm>
          <a:prstGeom prst="rect">
            <a:avLst/>
          </a:prstGeom>
        </p:spPr>
      </p:pic>
      <p:sp>
        <p:nvSpPr>
          <p:cNvPr id="6" name="TextBox 5">
            <a:extLst>
              <a:ext uri="{FF2B5EF4-FFF2-40B4-BE49-F238E27FC236}">
                <a16:creationId xmlns:a16="http://schemas.microsoft.com/office/drawing/2014/main" id="{D8B7BCEB-147D-427D-AFB9-DFA7319EC31C}"/>
              </a:ext>
            </a:extLst>
          </p:cNvPr>
          <p:cNvSpPr txBox="1"/>
          <p:nvPr/>
        </p:nvSpPr>
        <p:spPr>
          <a:xfrm>
            <a:off x="189186" y="168167"/>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OVERVIEW OF DATA </a:t>
            </a:r>
            <a:endParaRPr lang="en-IN" sz="2000" dirty="0">
              <a:latin typeface="Cooper Black" panose="0208090404030B020404" pitchFamily="18" charset="0"/>
            </a:endParaRPr>
          </a:p>
        </p:txBody>
      </p:sp>
      <p:pic>
        <p:nvPicPr>
          <p:cNvPr id="8" name="Picture 7">
            <a:extLst>
              <a:ext uri="{FF2B5EF4-FFF2-40B4-BE49-F238E27FC236}">
                <a16:creationId xmlns:a16="http://schemas.microsoft.com/office/drawing/2014/main" id="{605E3680-D8E1-44AE-AFED-A587F8D067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86" y="1256396"/>
            <a:ext cx="2935523" cy="4781796"/>
          </a:xfrm>
          <a:prstGeom prst="rect">
            <a:avLst/>
          </a:prstGeom>
          <a:ln>
            <a:solidFill>
              <a:schemeClr val="tx1"/>
            </a:solidFill>
          </a:ln>
        </p:spPr>
      </p:pic>
      <p:pic>
        <p:nvPicPr>
          <p:cNvPr id="10" name="Picture 9">
            <a:extLst>
              <a:ext uri="{FF2B5EF4-FFF2-40B4-BE49-F238E27FC236}">
                <a16:creationId xmlns:a16="http://schemas.microsoft.com/office/drawing/2014/main" id="{D0CED573-BD09-4D9A-949B-0FA25CFED2F4}"/>
              </a:ext>
            </a:extLst>
          </p:cNvPr>
          <p:cNvPicPr>
            <a:picLocks noChangeAspect="1"/>
          </p:cNvPicPr>
          <p:nvPr/>
        </p:nvPicPr>
        <p:blipFill rotWithShape="1">
          <a:blip r:embed="rId4">
            <a:extLst>
              <a:ext uri="{28A0092B-C50C-407E-A947-70E740481C1C}">
                <a14:useLocalDpi xmlns:a14="http://schemas.microsoft.com/office/drawing/2010/main" val="0"/>
              </a:ext>
            </a:extLst>
          </a:blip>
          <a:srcRect t="660"/>
          <a:stretch/>
        </p:blipFill>
        <p:spPr>
          <a:xfrm>
            <a:off x="3352799" y="1256396"/>
            <a:ext cx="2743200" cy="4781796"/>
          </a:xfrm>
          <a:prstGeom prst="rect">
            <a:avLst/>
          </a:prstGeom>
          <a:ln>
            <a:solidFill>
              <a:schemeClr val="tx1"/>
            </a:solidFill>
          </a:ln>
        </p:spPr>
      </p:pic>
      <p:pic>
        <p:nvPicPr>
          <p:cNvPr id="11" name="Picture 10">
            <a:extLst>
              <a:ext uri="{FF2B5EF4-FFF2-40B4-BE49-F238E27FC236}">
                <a16:creationId xmlns:a16="http://schemas.microsoft.com/office/drawing/2014/main" id="{112A19CD-F75A-4DDC-ACF6-4A8324A9F9F6}"/>
              </a:ext>
            </a:extLst>
          </p:cNvPr>
          <p:cNvPicPr>
            <a:picLocks noChangeAspect="1"/>
          </p:cNvPicPr>
          <p:nvPr/>
        </p:nvPicPr>
        <p:blipFill>
          <a:blip r:embed="rId5"/>
          <a:stretch>
            <a:fillRect/>
          </a:stretch>
        </p:blipFill>
        <p:spPr>
          <a:xfrm rot="3900235">
            <a:off x="140305" y="28734"/>
            <a:ext cx="1072989" cy="1079086"/>
          </a:xfrm>
          <a:prstGeom prst="rect">
            <a:avLst/>
          </a:prstGeom>
        </p:spPr>
      </p:pic>
      <p:sp>
        <p:nvSpPr>
          <p:cNvPr id="12" name="TextBox 11">
            <a:extLst>
              <a:ext uri="{FF2B5EF4-FFF2-40B4-BE49-F238E27FC236}">
                <a16:creationId xmlns:a16="http://schemas.microsoft.com/office/drawing/2014/main" id="{B64CA4D2-042F-4F44-AC5D-17CC19FC41BC}"/>
              </a:ext>
            </a:extLst>
          </p:cNvPr>
          <p:cNvSpPr txBox="1"/>
          <p:nvPr/>
        </p:nvSpPr>
        <p:spPr>
          <a:xfrm>
            <a:off x="2789568" y="773837"/>
            <a:ext cx="1126462" cy="276999"/>
          </a:xfrm>
          <a:prstGeom prst="rect">
            <a:avLst/>
          </a:prstGeom>
          <a:noFill/>
          <a:ln>
            <a:solidFill>
              <a:schemeClr val="tx1"/>
            </a:solidFill>
          </a:ln>
        </p:spPr>
        <p:txBody>
          <a:bodyPr wrap="none" rtlCol="0">
            <a:spAutoFit/>
          </a:bodyPr>
          <a:lstStyle/>
          <a:p>
            <a:r>
              <a:rPr lang="en-US" sz="1200" dirty="0">
                <a:latin typeface="Arial Black" panose="020B0A04020102020204" pitchFamily="34" charset="0"/>
              </a:rPr>
              <a:t>RAW DATA </a:t>
            </a:r>
            <a:endParaRPr lang="en-IN" sz="1200" dirty="0">
              <a:latin typeface="Arial Black" panose="020B0A04020102020204" pitchFamily="34" charset="0"/>
            </a:endParaRPr>
          </a:p>
        </p:txBody>
      </p:sp>
      <p:sp>
        <p:nvSpPr>
          <p:cNvPr id="13" name="Rectangle: Rounded Corners 12">
            <a:extLst>
              <a:ext uri="{FF2B5EF4-FFF2-40B4-BE49-F238E27FC236}">
                <a16:creationId xmlns:a16="http://schemas.microsoft.com/office/drawing/2014/main" id="{C2141B2F-7285-4022-96EA-6B8819436565}"/>
              </a:ext>
            </a:extLst>
          </p:cNvPr>
          <p:cNvSpPr/>
          <p:nvPr/>
        </p:nvSpPr>
        <p:spPr>
          <a:xfrm>
            <a:off x="6234755" y="1282509"/>
            <a:ext cx="5665075" cy="478179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library(</a:t>
            </a:r>
            <a:r>
              <a:rPr lang="en-US" sz="1050" dirty="0" err="1"/>
              <a:t>dplyr</a:t>
            </a:r>
            <a:r>
              <a:rPr lang="en-US" sz="1050" dirty="0"/>
              <a:t>)</a:t>
            </a:r>
          </a:p>
          <a:p>
            <a:pPr algn="ctr"/>
            <a:r>
              <a:rPr lang="en-US" sz="1050" dirty="0"/>
              <a:t>library(</a:t>
            </a:r>
            <a:r>
              <a:rPr lang="en-US" sz="1050" dirty="0" err="1"/>
              <a:t>Xmisc</a:t>
            </a:r>
            <a:r>
              <a:rPr lang="en-US" sz="1050" dirty="0"/>
              <a:t>) #strip functions can be used</a:t>
            </a:r>
          </a:p>
          <a:p>
            <a:pPr algn="ctr"/>
            <a:r>
              <a:rPr lang="en-US" sz="1050" dirty="0"/>
              <a:t>library(leaflet) # used for interactive maps</a:t>
            </a:r>
          </a:p>
          <a:p>
            <a:pPr algn="ctr"/>
            <a:r>
              <a:rPr lang="en-US" sz="1050" dirty="0"/>
              <a:t>library(</a:t>
            </a:r>
            <a:r>
              <a:rPr lang="en-US" sz="1050" dirty="0" err="1"/>
              <a:t>dslabs</a:t>
            </a:r>
            <a:r>
              <a:rPr lang="en-US" sz="1050" dirty="0"/>
              <a:t>)</a:t>
            </a:r>
          </a:p>
          <a:p>
            <a:pPr algn="ctr"/>
            <a:r>
              <a:rPr lang="en-US" sz="1050" dirty="0"/>
              <a:t>library(</a:t>
            </a:r>
            <a:r>
              <a:rPr lang="en-US" sz="1050" dirty="0" err="1"/>
              <a:t>ggridges</a:t>
            </a:r>
            <a:r>
              <a:rPr lang="en-US" sz="1050" dirty="0"/>
              <a:t>)</a:t>
            </a:r>
          </a:p>
          <a:p>
            <a:pPr algn="ctr"/>
            <a:r>
              <a:rPr lang="en-US" sz="1050" dirty="0"/>
              <a:t>library(</a:t>
            </a:r>
            <a:r>
              <a:rPr lang="en-US" sz="1050" dirty="0" err="1"/>
              <a:t>plotly</a:t>
            </a:r>
            <a:r>
              <a:rPr lang="en-US" sz="1050" dirty="0"/>
              <a:t>)</a:t>
            </a:r>
          </a:p>
          <a:p>
            <a:pPr algn="ctr"/>
            <a:r>
              <a:rPr lang="en-US" sz="1050" dirty="0"/>
              <a:t>library(</a:t>
            </a:r>
            <a:r>
              <a:rPr lang="en-US" sz="1050" dirty="0" err="1"/>
              <a:t>tidyr</a:t>
            </a:r>
            <a:r>
              <a:rPr lang="en-US" sz="1050" dirty="0"/>
              <a:t>)</a:t>
            </a:r>
          </a:p>
          <a:p>
            <a:pPr algn="ctr"/>
            <a:r>
              <a:rPr lang="en-US" sz="1050" dirty="0"/>
              <a:t>library(wordcloud2)</a:t>
            </a:r>
          </a:p>
          <a:p>
            <a:pPr algn="ctr"/>
            <a:r>
              <a:rPr lang="en-US" sz="1050" dirty="0"/>
              <a:t>library(</a:t>
            </a:r>
            <a:r>
              <a:rPr lang="en-US" sz="1050" dirty="0" err="1"/>
              <a:t>stringr</a:t>
            </a:r>
            <a:r>
              <a:rPr lang="en-US" sz="1050" dirty="0"/>
              <a:t>)</a:t>
            </a:r>
          </a:p>
          <a:p>
            <a:pPr algn="ctr"/>
            <a:r>
              <a:rPr lang="en-US" sz="1050" dirty="0"/>
              <a:t>library(</a:t>
            </a:r>
            <a:r>
              <a:rPr lang="en-US" sz="1050" dirty="0" err="1"/>
              <a:t>naniar</a:t>
            </a:r>
            <a:r>
              <a:rPr lang="en-US" sz="1050" dirty="0"/>
              <a:t>)</a:t>
            </a:r>
          </a:p>
          <a:p>
            <a:pPr algn="ctr"/>
            <a:endParaRPr lang="en-US" sz="1050" dirty="0"/>
          </a:p>
          <a:p>
            <a:pPr algn="ctr"/>
            <a:r>
              <a:rPr lang="en-US" sz="1050" dirty="0" err="1"/>
              <a:t>biodiv_asia_oceania</a:t>
            </a:r>
            <a:r>
              <a:rPr lang="en-US" sz="1050" dirty="0"/>
              <a:t> &lt;- read.csv('BIODIVERSITY_ASIA_OCEANIA.csv')</a:t>
            </a:r>
          </a:p>
          <a:p>
            <a:pPr algn="ctr"/>
            <a:r>
              <a:rPr lang="en-US" sz="1050" dirty="0" err="1"/>
              <a:t>countries_code</a:t>
            </a:r>
            <a:r>
              <a:rPr lang="en-US" sz="1050" dirty="0"/>
              <a:t> &lt;- read.csv('countries_codes_and_coordinates.csv') </a:t>
            </a:r>
          </a:p>
          <a:p>
            <a:pPr algn="ctr"/>
            <a:endParaRPr lang="en-US" sz="1050" dirty="0"/>
          </a:p>
        </p:txBody>
      </p:sp>
      <p:sp>
        <p:nvSpPr>
          <p:cNvPr id="14" name="TextBox 13">
            <a:extLst>
              <a:ext uri="{FF2B5EF4-FFF2-40B4-BE49-F238E27FC236}">
                <a16:creationId xmlns:a16="http://schemas.microsoft.com/office/drawing/2014/main" id="{9B187E58-E4F3-4499-AF48-478A6B2D1298}"/>
              </a:ext>
            </a:extLst>
          </p:cNvPr>
          <p:cNvSpPr txBox="1"/>
          <p:nvPr/>
        </p:nvSpPr>
        <p:spPr>
          <a:xfrm>
            <a:off x="8464408" y="773836"/>
            <a:ext cx="1411733" cy="276999"/>
          </a:xfrm>
          <a:prstGeom prst="rect">
            <a:avLst/>
          </a:prstGeom>
          <a:noFill/>
          <a:ln>
            <a:solidFill>
              <a:schemeClr val="tx1"/>
            </a:solidFill>
          </a:ln>
        </p:spPr>
        <p:txBody>
          <a:bodyPr wrap="none" rtlCol="0">
            <a:spAutoFit/>
          </a:bodyPr>
          <a:lstStyle/>
          <a:p>
            <a:r>
              <a:rPr lang="en-US" sz="1200" dirty="0">
                <a:latin typeface="Arial Black" panose="020B0A04020102020204" pitchFamily="34" charset="0"/>
              </a:rPr>
              <a:t>EXPLANATION</a:t>
            </a:r>
            <a:endParaRPr lang="en-IN" sz="1200" dirty="0">
              <a:latin typeface="Arial Black" panose="020B0A04020102020204" pitchFamily="34" charset="0"/>
            </a:endParaRPr>
          </a:p>
        </p:txBody>
      </p:sp>
    </p:spTree>
    <p:extLst>
      <p:ext uri="{BB962C8B-B14F-4D97-AF65-F5344CB8AC3E}">
        <p14:creationId xmlns:p14="http://schemas.microsoft.com/office/powerpoint/2010/main" val="2680424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F749C-E96C-420D-BC93-3CA7929CDE02}"/>
              </a:ext>
            </a:extLst>
          </p:cNvPr>
          <p:cNvSpPr txBox="1"/>
          <p:nvPr/>
        </p:nvSpPr>
        <p:spPr>
          <a:xfrm>
            <a:off x="189186" y="168167"/>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PRE-PROCESSING OF DATA</a:t>
            </a:r>
            <a:endParaRPr lang="en-IN" sz="2000" dirty="0">
              <a:latin typeface="Cooper Black" panose="0208090404030B020404" pitchFamily="18" charset="0"/>
            </a:endParaRPr>
          </a:p>
        </p:txBody>
      </p:sp>
      <p:sp>
        <p:nvSpPr>
          <p:cNvPr id="5" name="Rectangle: Rounded Corners 4">
            <a:extLst>
              <a:ext uri="{FF2B5EF4-FFF2-40B4-BE49-F238E27FC236}">
                <a16:creationId xmlns:a16="http://schemas.microsoft.com/office/drawing/2014/main" id="{D415E5B1-8E3E-4856-A7E5-1518BA631293}"/>
              </a:ext>
            </a:extLst>
          </p:cNvPr>
          <p:cNvSpPr/>
          <p:nvPr/>
        </p:nvSpPr>
        <p:spPr>
          <a:xfrm>
            <a:off x="3518452" y="1153767"/>
            <a:ext cx="8484361" cy="55360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0A5A5516-CDB7-484B-A186-F1D202096865}"/>
              </a:ext>
            </a:extLst>
          </p:cNvPr>
          <p:cNvSpPr txBox="1"/>
          <p:nvPr/>
        </p:nvSpPr>
        <p:spPr>
          <a:xfrm>
            <a:off x="3877435" y="1230208"/>
            <a:ext cx="7861853" cy="5770811"/>
          </a:xfrm>
          <a:prstGeom prst="rect">
            <a:avLst/>
          </a:prstGeom>
          <a:noFill/>
        </p:spPr>
        <p:txBody>
          <a:bodyPr wrap="square" lIns="91440" tIns="45720" rIns="91440" bIns="45720" anchor="t">
            <a:spAutoFit/>
          </a:bodyPr>
          <a:lstStyle/>
          <a:p>
            <a:r>
              <a:rPr lang="en-IN" sz="1000" dirty="0"/>
              <a:t>Columns which were selected from the raw data were class,order,occurenceId,lat,lng,species,family,countrycode,year,day,month,taxonkey,scienticname, verbatim scientific name, verbatim sci name author. Verbatim scientific name contained scientific names and authors name as a concatenation. So we modified and mutated 2 columns verbatim scientific name and verbatim authorship(author) using string split to get scientific names as a single column. Authors name was also extracted using a similar method. We merged a Countries csv file with the above filtered data using a left join; which consisted of country name, 2 letter country code, and average latitude longitude of each country. There were some blank values in scientific names column so we dropped them. All this data then was stored in single variable </a:t>
            </a:r>
            <a:r>
              <a:rPr lang="en-IN" sz="1000" dirty="0" err="1"/>
              <a:t>main_data</a:t>
            </a:r>
            <a:r>
              <a:rPr lang="en-IN" sz="1000" dirty="0"/>
              <a:t> for further processing</a:t>
            </a:r>
            <a:endParaRPr lang="en-US" dirty="0"/>
          </a:p>
          <a:p>
            <a:r>
              <a:rPr lang="en-IN" sz="1000" dirty="0"/>
              <a:t>Library used </a:t>
            </a:r>
            <a:r>
              <a:rPr lang="en-IN" sz="1000" dirty="0" err="1"/>
              <a:t>dplyr</a:t>
            </a:r>
            <a:r>
              <a:rPr lang="en-IN" sz="1000" dirty="0"/>
              <a:t>.. </a:t>
            </a:r>
            <a:r>
              <a:rPr lang="en-IN" sz="1000" dirty="0" err="1"/>
              <a:t>Data.head</a:t>
            </a:r>
            <a:r>
              <a:rPr lang="en-IN" sz="1000" dirty="0"/>
              <a:t>()</a:t>
            </a:r>
            <a:endParaRPr lang="en-IN"/>
          </a:p>
          <a:p>
            <a:endParaRPr lang="en-IN" dirty="0"/>
          </a:p>
          <a:p>
            <a:r>
              <a:rPr lang="en-IN" sz="1100" dirty="0" err="1"/>
              <a:t>filtered_biodiv</a:t>
            </a:r>
            <a:r>
              <a:rPr lang="en-IN" sz="1100" dirty="0"/>
              <a:t> &lt;- </a:t>
            </a:r>
            <a:r>
              <a:rPr lang="en-IN" sz="1100" dirty="0" err="1"/>
              <a:t>biodiv_asia_oceania</a:t>
            </a:r>
            <a:r>
              <a:rPr lang="en-IN" sz="1100" dirty="0"/>
              <a:t> %&gt;%</a:t>
            </a:r>
          </a:p>
          <a:p>
            <a:r>
              <a:rPr lang="en-IN" sz="1100" dirty="0"/>
              <a:t>  select( </a:t>
            </a:r>
            <a:r>
              <a:rPr lang="en-IN" sz="1100" dirty="0" err="1"/>
              <a:t>gbifID</a:t>
            </a:r>
            <a:r>
              <a:rPr lang="en-IN" sz="1100" dirty="0"/>
              <a:t> = ï..</a:t>
            </a:r>
            <a:r>
              <a:rPr lang="en-IN" sz="1100" dirty="0" err="1"/>
              <a:t>gbifID,occurrenceID</a:t>
            </a:r>
            <a:r>
              <a:rPr lang="en-IN" sz="1100" dirty="0"/>
              <a:t>, class, order, family, genus, species, </a:t>
            </a:r>
            <a:r>
              <a:rPr lang="en-IN" sz="1100" dirty="0" err="1"/>
              <a:t>taxonRank</a:t>
            </a:r>
            <a:r>
              <a:rPr lang="en-IN" sz="1100" dirty="0"/>
              <a:t>, </a:t>
            </a:r>
            <a:r>
              <a:rPr lang="en-IN" sz="1100" dirty="0" err="1"/>
              <a:t>scientificName</a:t>
            </a:r>
            <a:r>
              <a:rPr lang="en-IN" sz="1100" dirty="0"/>
              <a:t>,</a:t>
            </a:r>
          </a:p>
          <a:p>
            <a:r>
              <a:rPr lang="en-IN" sz="1100" dirty="0"/>
              <a:t>          </a:t>
            </a:r>
            <a:r>
              <a:rPr lang="en-IN" sz="1100" dirty="0" err="1"/>
              <a:t>verbatimScientificName</a:t>
            </a:r>
            <a:r>
              <a:rPr lang="en-IN" sz="1100" dirty="0"/>
              <a:t>, </a:t>
            </a:r>
            <a:r>
              <a:rPr lang="en-IN" sz="1100" dirty="0" err="1"/>
              <a:t>verbatimScientificNameAuthorship</a:t>
            </a:r>
            <a:r>
              <a:rPr lang="en-IN" sz="1100" dirty="0"/>
              <a:t>, </a:t>
            </a:r>
            <a:r>
              <a:rPr lang="en-IN" sz="1100" dirty="0" err="1"/>
              <a:t>countryCode</a:t>
            </a:r>
            <a:r>
              <a:rPr lang="en-IN" sz="1100" dirty="0"/>
              <a:t>, </a:t>
            </a:r>
            <a:r>
              <a:rPr lang="en-IN" sz="1100" dirty="0" err="1"/>
              <a:t>individualCount</a:t>
            </a:r>
            <a:r>
              <a:rPr lang="en-IN" sz="1100" dirty="0"/>
              <a:t>,</a:t>
            </a:r>
          </a:p>
          <a:p>
            <a:r>
              <a:rPr lang="en-IN" sz="1100" dirty="0"/>
              <a:t>          </a:t>
            </a:r>
            <a:r>
              <a:rPr lang="en-IN" sz="1100" dirty="0" err="1"/>
              <a:t>decimalLatitude</a:t>
            </a:r>
            <a:r>
              <a:rPr lang="en-IN" sz="1100" dirty="0"/>
              <a:t>, </a:t>
            </a:r>
            <a:r>
              <a:rPr lang="en-IN" sz="1100" dirty="0" err="1"/>
              <a:t>decimalLongitude</a:t>
            </a:r>
            <a:r>
              <a:rPr lang="en-IN" sz="1100" dirty="0"/>
              <a:t>, day, month, year, </a:t>
            </a:r>
            <a:r>
              <a:rPr lang="en-IN" sz="1100" dirty="0" err="1"/>
              <a:t>taxonKey</a:t>
            </a:r>
            <a:r>
              <a:rPr lang="en-IN" sz="1100" dirty="0"/>
              <a:t>, </a:t>
            </a:r>
            <a:r>
              <a:rPr lang="en-IN" sz="1100" dirty="0" err="1"/>
              <a:t>speciesKey</a:t>
            </a:r>
            <a:r>
              <a:rPr lang="en-IN" sz="1100" dirty="0"/>
              <a:t>, </a:t>
            </a:r>
            <a:r>
              <a:rPr lang="en-IN" sz="1100" dirty="0" err="1"/>
              <a:t>basisOfRecord</a:t>
            </a:r>
            <a:r>
              <a:rPr lang="en-IN" sz="1100" dirty="0"/>
              <a:t>)</a:t>
            </a:r>
          </a:p>
          <a:p>
            <a:endParaRPr lang="en-IN" sz="1100" dirty="0"/>
          </a:p>
          <a:p>
            <a:endParaRPr lang="en-IN" sz="1100" dirty="0"/>
          </a:p>
          <a:p>
            <a:r>
              <a:rPr lang="en-IN" sz="1100" dirty="0"/>
              <a:t>filtered_biodiv1 &lt;- </a:t>
            </a:r>
            <a:r>
              <a:rPr lang="en-IN" sz="1100" dirty="0" err="1"/>
              <a:t>filtered_biodiv</a:t>
            </a:r>
            <a:r>
              <a:rPr lang="en-IN" sz="1100" dirty="0"/>
              <a:t> %&gt;% </a:t>
            </a:r>
            <a:r>
              <a:rPr lang="en-IN" sz="1100" dirty="0" err="1"/>
              <a:t>rowwise</a:t>
            </a:r>
            <a:r>
              <a:rPr lang="en-IN" sz="1100" dirty="0"/>
              <a:t>() %&gt;%</a:t>
            </a:r>
          </a:p>
          <a:p>
            <a:r>
              <a:rPr lang="en-IN" sz="1100" dirty="0"/>
              <a:t>  mutate(</a:t>
            </a:r>
            <a:r>
              <a:rPr lang="en-IN" sz="1100" dirty="0" err="1"/>
              <a:t>Scientific_names</a:t>
            </a:r>
            <a:r>
              <a:rPr lang="en-IN" sz="1100" dirty="0"/>
              <a:t> =paste0(</a:t>
            </a:r>
            <a:r>
              <a:rPr lang="en-IN" sz="1100" dirty="0" err="1"/>
              <a:t>setdiff</a:t>
            </a:r>
            <a:r>
              <a:rPr lang="en-IN" sz="1100" dirty="0"/>
              <a:t>(</a:t>
            </a:r>
            <a:r>
              <a:rPr lang="en-IN" sz="1100" dirty="0" err="1"/>
              <a:t>strsplit</a:t>
            </a:r>
            <a:r>
              <a:rPr lang="en-IN" sz="1100" dirty="0"/>
              <a:t>(</a:t>
            </a:r>
            <a:r>
              <a:rPr lang="en-IN" sz="1100" dirty="0" err="1"/>
              <a:t>as.character</a:t>
            </a:r>
            <a:r>
              <a:rPr lang="en-IN" sz="1100" dirty="0"/>
              <a:t>(</a:t>
            </a:r>
            <a:r>
              <a:rPr lang="en-IN" sz="1100" dirty="0" err="1"/>
              <a:t>verbatimScientificName</a:t>
            </a:r>
            <a:r>
              <a:rPr lang="en-IN" sz="1100" dirty="0"/>
              <a:t>),split = " ")[[1]],</a:t>
            </a:r>
          </a:p>
          <a:p>
            <a:r>
              <a:rPr lang="en-IN" sz="1100" dirty="0"/>
              <a:t>                                          </a:t>
            </a:r>
            <a:r>
              <a:rPr lang="en-IN" sz="1100" dirty="0" err="1"/>
              <a:t>strsplit</a:t>
            </a:r>
            <a:r>
              <a:rPr lang="en-IN" sz="1100" dirty="0"/>
              <a:t>(</a:t>
            </a:r>
            <a:r>
              <a:rPr lang="en-IN" sz="1100" dirty="0" err="1"/>
              <a:t>as.character</a:t>
            </a:r>
            <a:r>
              <a:rPr lang="en-IN" sz="1100" dirty="0"/>
              <a:t>(</a:t>
            </a:r>
            <a:r>
              <a:rPr lang="en-IN" sz="1100" dirty="0" err="1"/>
              <a:t>verbatimScientificNameAuthorship</a:t>
            </a:r>
            <a:r>
              <a:rPr lang="en-IN" sz="1100" dirty="0"/>
              <a:t>)," ")[[1]] ),</a:t>
            </a:r>
          </a:p>
          <a:p>
            <a:r>
              <a:rPr lang="en-IN" sz="1100" dirty="0"/>
              <a:t>                                  collapse = ' ') ) %&gt;% </a:t>
            </a:r>
          </a:p>
          <a:p>
            <a:r>
              <a:rPr lang="en-IN" sz="1100" dirty="0"/>
              <a:t>  select(-</a:t>
            </a:r>
            <a:r>
              <a:rPr lang="en-IN" sz="1100" dirty="0" err="1"/>
              <a:t>verbatimScientificName</a:t>
            </a:r>
            <a:r>
              <a:rPr lang="en-IN" sz="1100" dirty="0"/>
              <a:t>,-</a:t>
            </a:r>
            <a:r>
              <a:rPr lang="en-IN" sz="1100" dirty="0" err="1"/>
              <a:t>verbatimScientificNameAuthorship</a:t>
            </a:r>
            <a:r>
              <a:rPr lang="en-IN" sz="1100" dirty="0"/>
              <a:t>)%&gt;%</a:t>
            </a:r>
          </a:p>
          <a:p>
            <a:r>
              <a:rPr lang="en-IN" sz="1100" dirty="0"/>
              <a:t>  </a:t>
            </a:r>
            <a:r>
              <a:rPr lang="en-IN" sz="1100" dirty="0" err="1"/>
              <a:t>rowwise</a:t>
            </a:r>
            <a:r>
              <a:rPr lang="en-IN" sz="1100" dirty="0"/>
              <a:t>() %&gt;%</a:t>
            </a:r>
          </a:p>
          <a:p>
            <a:r>
              <a:rPr lang="en-IN" sz="1100" dirty="0"/>
              <a:t>  mutate(Authors = paste0(</a:t>
            </a:r>
            <a:r>
              <a:rPr lang="en-IN" sz="1100" dirty="0" err="1"/>
              <a:t>setdiff</a:t>
            </a:r>
            <a:r>
              <a:rPr lang="en-IN" sz="1100" dirty="0"/>
              <a:t>(</a:t>
            </a:r>
            <a:r>
              <a:rPr lang="en-IN" sz="1100" dirty="0" err="1"/>
              <a:t>strsplit</a:t>
            </a:r>
            <a:r>
              <a:rPr lang="en-IN" sz="1100" dirty="0"/>
              <a:t>(</a:t>
            </a:r>
            <a:r>
              <a:rPr lang="en-IN" sz="1100" dirty="0" err="1"/>
              <a:t>as.character</a:t>
            </a:r>
            <a:r>
              <a:rPr lang="en-IN" sz="1100" dirty="0"/>
              <a:t>(</a:t>
            </a:r>
            <a:r>
              <a:rPr lang="en-IN" sz="1100" dirty="0" err="1"/>
              <a:t>scientificName</a:t>
            </a:r>
            <a:r>
              <a:rPr lang="en-IN" sz="1100" dirty="0"/>
              <a:t>),split = " ")[[1]],</a:t>
            </a:r>
          </a:p>
          <a:p>
            <a:r>
              <a:rPr lang="en-IN" sz="1100" dirty="0"/>
              <a:t>                                  </a:t>
            </a:r>
            <a:r>
              <a:rPr lang="en-IN" sz="1100" dirty="0" err="1"/>
              <a:t>strsplit</a:t>
            </a:r>
            <a:r>
              <a:rPr lang="en-IN" sz="1100" dirty="0"/>
              <a:t>(</a:t>
            </a:r>
            <a:r>
              <a:rPr lang="en-IN" sz="1100" dirty="0" err="1"/>
              <a:t>as.character</a:t>
            </a:r>
            <a:r>
              <a:rPr lang="en-IN" sz="1100" dirty="0"/>
              <a:t>(</a:t>
            </a:r>
            <a:r>
              <a:rPr lang="en-IN" sz="1100" dirty="0" err="1"/>
              <a:t>Scientific_names</a:t>
            </a:r>
            <a:r>
              <a:rPr lang="en-IN" sz="1100" dirty="0"/>
              <a:t>)," ")[[1]] ),</a:t>
            </a:r>
          </a:p>
          <a:p>
            <a:r>
              <a:rPr lang="en-IN" sz="1100" dirty="0"/>
              <a:t>                          collapse = ' ') )%&gt;% select(-</a:t>
            </a:r>
            <a:r>
              <a:rPr lang="en-IN" sz="1100" dirty="0" err="1"/>
              <a:t>scientificName</a:t>
            </a:r>
            <a:r>
              <a:rPr lang="en-IN" sz="1100" dirty="0"/>
              <a:t>)</a:t>
            </a:r>
          </a:p>
          <a:p>
            <a:endParaRPr lang="en-IN" sz="1100" dirty="0"/>
          </a:p>
          <a:p>
            <a:r>
              <a:rPr lang="en-IN" sz="1100" dirty="0" err="1"/>
              <a:t>countries_code$countryCode</a:t>
            </a:r>
            <a:r>
              <a:rPr lang="en-IN" sz="1100" dirty="0"/>
              <a:t> &lt;- </a:t>
            </a:r>
            <a:r>
              <a:rPr lang="en-IN" sz="1100" dirty="0" err="1"/>
              <a:t>countries_code$countryCode</a:t>
            </a:r>
            <a:r>
              <a:rPr lang="en-IN" sz="1100" dirty="0"/>
              <a:t> %&gt;% strip(char = " ")</a:t>
            </a:r>
          </a:p>
          <a:p>
            <a:endParaRPr lang="en-IN" sz="1100" dirty="0"/>
          </a:p>
          <a:p>
            <a:r>
              <a:rPr lang="en-IN" sz="1100" dirty="0" err="1"/>
              <a:t>countries_code$CODE</a:t>
            </a:r>
            <a:r>
              <a:rPr lang="en-IN" sz="1100" dirty="0"/>
              <a:t> &lt;- </a:t>
            </a:r>
            <a:r>
              <a:rPr lang="en-IN" sz="1100" dirty="0" err="1"/>
              <a:t>countries_code$CODE</a:t>
            </a:r>
            <a:r>
              <a:rPr lang="en-IN" sz="1100" dirty="0"/>
              <a:t> %&gt;% strip(char = " ")</a:t>
            </a:r>
          </a:p>
          <a:p>
            <a:endParaRPr lang="en-IN" sz="1100" dirty="0"/>
          </a:p>
          <a:p>
            <a:r>
              <a:rPr lang="en-IN" sz="1100" dirty="0" err="1"/>
              <a:t>main_data</a:t>
            </a:r>
            <a:r>
              <a:rPr lang="en-IN" sz="1100" dirty="0"/>
              <a:t>      &lt;- filtered_biodiv1 %&gt;% </a:t>
            </a:r>
            <a:r>
              <a:rPr lang="en-IN" sz="1100" dirty="0" err="1"/>
              <a:t>left_join</a:t>
            </a:r>
            <a:r>
              <a:rPr lang="en-IN" sz="1100" dirty="0"/>
              <a:t>(</a:t>
            </a:r>
            <a:r>
              <a:rPr lang="en-IN" sz="1100" dirty="0" err="1"/>
              <a:t>countries_code</a:t>
            </a:r>
            <a:r>
              <a:rPr lang="en-IN" sz="1100" dirty="0"/>
              <a:t>, by= "</a:t>
            </a:r>
            <a:r>
              <a:rPr lang="en-IN" sz="1100" dirty="0" err="1"/>
              <a:t>countryCode</a:t>
            </a:r>
            <a:r>
              <a:rPr lang="en-IN" sz="1100" dirty="0"/>
              <a:t>")</a:t>
            </a:r>
          </a:p>
          <a:p>
            <a:endParaRPr lang="en-IN" sz="1100" dirty="0"/>
          </a:p>
          <a:p>
            <a:r>
              <a:rPr lang="en-IN" sz="1100" dirty="0" err="1"/>
              <a:t>main_data</a:t>
            </a:r>
            <a:r>
              <a:rPr lang="en-IN" sz="1100" dirty="0"/>
              <a:t>      &lt;- </a:t>
            </a:r>
            <a:r>
              <a:rPr lang="en-IN" sz="1100" dirty="0" err="1"/>
              <a:t>main_data</a:t>
            </a:r>
            <a:r>
              <a:rPr lang="en-IN" sz="1100" dirty="0"/>
              <a:t> %&gt;% filter(!(</a:t>
            </a:r>
            <a:r>
              <a:rPr lang="en-IN" sz="1100" dirty="0" err="1"/>
              <a:t>Scientific_names</a:t>
            </a:r>
            <a:r>
              <a:rPr lang="en-IN" sz="1100" dirty="0"/>
              <a:t>==""))</a:t>
            </a:r>
          </a:p>
          <a:p>
            <a:endParaRPr lang="en-IN" dirty="0"/>
          </a:p>
        </p:txBody>
      </p:sp>
      <p:pic>
        <p:nvPicPr>
          <p:cNvPr id="7" name="Picture 6">
            <a:extLst>
              <a:ext uri="{FF2B5EF4-FFF2-40B4-BE49-F238E27FC236}">
                <a16:creationId xmlns:a16="http://schemas.microsoft.com/office/drawing/2014/main" id="{9693CDBD-4354-480A-8E69-0CA3BAD5780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9391" y="1153767"/>
            <a:ext cx="3044430" cy="5536066"/>
          </a:xfrm>
          <a:prstGeom prst="rect">
            <a:avLst/>
          </a:prstGeom>
          <a:ln>
            <a:solidFill>
              <a:schemeClr val="tx1"/>
            </a:solidFill>
          </a:ln>
        </p:spPr>
      </p:pic>
      <p:sp>
        <p:nvSpPr>
          <p:cNvPr id="8" name="TextBox 7">
            <a:extLst>
              <a:ext uri="{FF2B5EF4-FFF2-40B4-BE49-F238E27FC236}">
                <a16:creationId xmlns:a16="http://schemas.microsoft.com/office/drawing/2014/main" id="{E8E9FA94-3EF9-4CE1-B5A3-B2A5E384EBC4}"/>
              </a:ext>
            </a:extLst>
          </p:cNvPr>
          <p:cNvSpPr txBox="1"/>
          <p:nvPr/>
        </p:nvSpPr>
        <p:spPr>
          <a:xfrm>
            <a:off x="1284976" y="722522"/>
            <a:ext cx="1133259" cy="276999"/>
          </a:xfrm>
          <a:prstGeom prst="rect">
            <a:avLst/>
          </a:prstGeom>
          <a:noFill/>
          <a:ln>
            <a:solidFill>
              <a:schemeClr val="tx1"/>
            </a:solidFill>
          </a:ln>
        </p:spPr>
        <p:txBody>
          <a:bodyPr wrap="none" rtlCol="0">
            <a:spAutoFit/>
          </a:bodyPr>
          <a:lstStyle/>
          <a:p>
            <a:r>
              <a:rPr lang="en-US" sz="1200" dirty="0">
                <a:latin typeface="Arial Black" panose="020B0A04020102020204" pitchFamily="34" charset="0"/>
              </a:rPr>
              <a:t>MAIN DATA</a:t>
            </a:r>
            <a:endParaRPr lang="en-IN" sz="1200" dirty="0">
              <a:latin typeface="Arial Black" panose="020B0A04020102020204" pitchFamily="34" charset="0"/>
            </a:endParaRPr>
          </a:p>
        </p:txBody>
      </p:sp>
      <p:sp>
        <p:nvSpPr>
          <p:cNvPr id="9" name="TextBox 8">
            <a:extLst>
              <a:ext uri="{FF2B5EF4-FFF2-40B4-BE49-F238E27FC236}">
                <a16:creationId xmlns:a16="http://schemas.microsoft.com/office/drawing/2014/main" id="{6846572E-E4C8-4F2F-88D1-4831C7AB652B}"/>
              </a:ext>
            </a:extLst>
          </p:cNvPr>
          <p:cNvSpPr txBox="1"/>
          <p:nvPr/>
        </p:nvSpPr>
        <p:spPr>
          <a:xfrm>
            <a:off x="7407252" y="724605"/>
            <a:ext cx="1411733" cy="276999"/>
          </a:xfrm>
          <a:prstGeom prst="rect">
            <a:avLst/>
          </a:prstGeom>
          <a:noFill/>
          <a:ln>
            <a:solidFill>
              <a:schemeClr val="tx1"/>
            </a:solidFill>
          </a:ln>
        </p:spPr>
        <p:txBody>
          <a:bodyPr wrap="none" rtlCol="0">
            <a:spAutoFit/>
          </a:bodyPr>
          <a:lstStyle/>
          <a:p>
            <a:r>
              <a:rPr lang="en-US" sz="1200" dirty="0">
                <a:latin typeface="Arial Black" panose="020B0A04020102020204" pitchFamily="34" charset="0"/>
              </a:rPr>
              <a:t>EXPLANATION</a:t>
            </a:r>
            <a:endParaRPr lang="en-IN" sz="1200" dirty="0">
              <a:latin typeface="Arial Black" panose="020B0A04020102020204" pitchFamily="34" charset="0"/>
            </a:endParaRPr>
          </a:p>
        </p:txBody>
      </p:sp>
      <p:pic>
        <p:nvPicPr>
          <p:cNvPr id="10" name="Picture 9">
            <a:extLst>
              <a:ext uri="{FF2B5EF4-FFF2-40B4-BE49-F238E27FC236}">
                <a16:creationId xmlns:a16="http://schemas.microsoft.com/office/drawing/2014/main" id="{0DAD70C0-F2D2-4E10-A960-B9A792BA2217}"/>
              </a:ext>
            </a:extLst>
          </p:cNvPr>
          <p:cNvPicPr>
            <a:picLocks noChangeAspect="1"/>
          </p:cNvPicPr>
          <p:nvPr/>
        </p:nvPicPr>
        <p:blipFill>
          <a:blip r:embed="rId3"/>
          <a:stretch>
            <a:fillRect/>
          </a:stretch>
        </p:blipFill>
        <p:spPr>
          <a:xfrm rot="16735232">
            <a:off x="10986737" y="74126"/>
            <a:ext cx="1072989" cy="1079086"/>
          </a:xfrm>
          <a:prstGeom prst="rect">
            <a:avLst/>
          </a:prstGeom>
        </p:spPr>
      </p:pic>
    </p:spTree>
    <p:extLst>
      <p:ext uri="{BB962C8B-B14F-4D97-AF65-F5344CB8AC3E}">
        <p14:creationId xmlns:p14="http://schemas.microsoft.com/office/powerpoint/2010/main" val="1494070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70DA5-8622-47D9-9C38-6EE9492F7D16}"/>
              </a:ext>
            </a:extLst>
          </p:cNvPr>
          <p:cNvSpPr txBox="1"/>
          <p:nvPr/>
        </p:nvSpPr>
        <p:spPr>
          <a:xfrm>
            <a:off x="189186" y="148289"/>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Objective 1 : To check the Total occurrences of each class in ASIA and Oceania.</a:t>
            </a:r>
            <a:endParaRPr lang="en-IN" sz="2000" dirty="0">
              <a:latin typeface="Cooper Black" panose="0208090404030B020404" pitchFamily="18" charset="0"/>
            </a:endParaRPr>
          </a:p>
        </p:txBody>
      </p:sp>
      <p:sp>
        <p:nvSpPr>
          <p:cNvPr id="4" name="TextBox 3">
            <a:extLst>
              <a:ext uri="{FF2B5EF4-FFF2-40B4-BE49-F238E27FC236}">
                <a16:creationId xmlns:a16="http://schemas.microsoft.com/office/drawing/2014/main" id="{8FF07AFB-3978-4106-B98D-5D184A579C1A}"/>
              </a:ext>
            </a:extLst>
          </p:cNvPr>
          <p:cNvSpPr txBox="1"/>
          <p:nvPr/>
        </p:nvSpPr>
        <p:spPr>
          <a:xfrm>
            <a:off x="2258752" y="714991"/>
            <a:ext cx="9408699" cy="307777"/>
          </a:xfrm>
          <a:prstGeom prst="rect">
            <a:avLst/>
          </a:prstGeom>
          <a:noFill/>
        </p:spPr>
        <p:txBody>
          <a:bodyPr wrap="square">
            <a:spAutoFit/>
          </a:bodyPr>
          <a:lstStyle/>
          <a:p>
            <a:r>
              <a:rPr lang="en-US" sz="1400" dirty="0"/>
              <a:t>Filtering the data in order to remove blank values in class column and summarizing.</a:t>
            </a:r>
            <a:endParaRPr lang="en-IN" sz="1400" dirty="0"/>
          </a:p>
        </p:txBody>
      </p:sp>
      <p:sp>
        <p:nvSpPr>
          <p:cNvPr id="6" name="TextBox 5">
            <a:extLst>
              <a:ext uri="{FF2B5EF4-FFF2-40B4-BE49-F238E27FC236}">
                <a16:creationId xmlns:a16="http://schemas.microsoft.com/office/drawing/2014/main" id="{98918B16-E384-4D78-992C-A95DA5FDA809}"/>
              </a:ext>
            </a:extLst>
          </p:cNvPr>
          <p:cNvSpPr txBox="1"/>
          <p:nvPr/>
        </p:nvSpPr>
        <p:spPr>
          <a:xfrm>
            <a:off x="1353134" y="1301801"/>
            <a:ext cx="11813626" cy="276999"/>
          </a:xfrm>
          <a:prstGeom prst="rect">
            <a:avLst/>
          </a:prstGeom>
          <a:noFill/>
        </p:spPr>
        <p:txBody>
          <a:bodyPr wrap="square">
            <a:spAutoFit/>
          </a:bodyPr>
          <a:lstStyle/>
          <a:p>
            <a:r>
              <a:rPr lang="en-US" sz="1200" dirty="0" err="1"/>
              <a:t>class_occur</a:t>
            </a:r>
            <a:r>
              <a:rPr lang="en-US" sz="1200" dirty="0"/>
              <a:t> &lt;- </a:t>
            </a:r>
            <a:r>
              <a:rPr lang="en-US" sz="1200" dirty="0" err="1"/>
              <a:t>main_data</a:t>
            </a:r>
            <a:r>
              <a:rPr lang="en-US" sz="1200" dirty="0"/>
              <a:t> %&gt;% </a:t>
            </a:r>
            <a:r>
              <a:rPr lang="en-US" sz="1200" dirty="0" err="1"/>
              <a:t>group_by</a:t>
            </a:r>
            <a:r>
              <a:rPr lang="en-US" sz="1200" dirty="0"/>
              <a:t>(class) %&gt;%filter(!(class == ""))%&gt;%</a:t>
            </a:r>
            <a:r>
              <a:rPr lang="en-US" sz="1200" dirty="0" err="1"/>
              <a:t>summarise</a:t>
            </a:r>
            <a:r>
              <a:rPr lang="en-US" sz="1200" dirty="0"/>
              <a:t>(</a:t>
            </a:r>
            <a:r>
              <a:rPr lang="en-US" sz="1200" dirty="0" err="1"/>
              <a:t>Class_count</a:t>
            </a:r>
            <a:r>
              <a:rPr lang="en-US" sz="1200" dirty="0"/>
              <a:t>=n())</a:t>
            </a:r>
            <a:endParaRPr lang="en-IN" sz="1200" dirty="0"/>
          </a:p>
        </p:txBody>
      </p:sp>
      <p:sp>
        <p:nvSpPr>
          <p:cNvPr id="7" name="TextBox 6">
            <a:extLst>
              <a:ext uri="{FF2B5EF4-FFF2-40B4-BE49-F238E27FC236}">
                <a16:creationId xmlns:a16="http://schemas.microsoft.com/office/drawing/2014/main" id="{2B5E6540-2DCF-4964-9F40-C1CE217B0E0D}"/>
              </a:ext>
            </a:extLst>
          </p:cNvPr>
          <p:cNvSpPr txBox="1"/>
          <p:nvPr/>
        </p:nvSpPr>
        <p:spPr>
          <a:xfrm>
            <a:off x="189186" y="1239567"/>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
        <p:nvSpPr>
          <p:cNvPr id="8" name="TextBox 7">
            <a:extLst>
              <a:ext uri="{FF2B5EF4-FFF2-40B4-BE49-F238E27FC236}">
                <a16:creationId xmlns:a16="http://schemas.microsoft.com/office/drawing/2014/main" id="{93C25CDD-2378-47FA-AE68-164AED07194C}"/>
              </a:ext>
            </a:extLst>
          </p:cNvPr>
          <p:cNvSpPr txBox="1"/>
          <p:nvPr/>
        </p:nvSpPr>
        <p:spPr>
          <a:xfrm>
            <a:off x="189186" y="653436"/>
            <a:ext cx="2029723" cy="369332"/>
          </a:xfrm>
          <a:prstGeom prst="rect">
            <a:avLst/>
          </a:prstGeom>
          <a:solidFill>
            <a:schemeClr val="bg2"/>
          </a:solidFill>
        </p:spPr>
        <p:txBody>
          <a:bodyPr wrap="none" rtlCol="0">
            <a:spAutoFit/>
          </a:bodyPr>
          <a:lstStyle/>
          <a:p>
            <a:r>
              <a:rPr lang="en-US" b="1" dirty="0">
                <a:latin typeface="Book Antiqua" panose="02040602050305030304" pitchFamily="18" charset="0"/>
              </a:rPr>
              <a:t>Processing steps </a:t>
            </a:r>
            <a:r>
              <a:rPr lang="en-US" dirty="0"/>
              <a:t>:</a:t>
            </a:r>
            <a:endParaRPr lang="en-IN" dirty="0"/>
          </a:p>
        </p:txBody>
      </p:sp>
      <p:sp>
        <p:nvSpPr>
          <p:cNvPr id="9" name="TextBox 8">
            <a:extLst>
              <a:ext uri="{FF2B5EF4-FFF2-40B4-BE49-F238E27FC236}">
                <a16:creationId xmlns:a16="http://schemas.microsoft.com/office/drawing/2014/main" id="{4E982598-C991-4813-B8F7-B34FEA8170F1}"/>
              </a:ext>
            </a:extLst>
          </p:cNvPr>
          <p:cNvSpPr txBox="1"/>
          <p:nvPr/>
        </p:nvSpPr>
        <p:spPr>
          <a:xfrm>
            <a:off x="189186" y="1825699"/>
            <a:ext cx="3642344" cy="338554"/>
          </a:xfrm>
          <a:prstGeom prst="rect">
            <a:avLst/>
          </a:prstGeom>
          <a:solidFill>
            <a:schemeClr val="bg2"/>
          </a:solidFill>
        </p:spPr>
        <p:txBody>
          <a:bodyPr wrap="none" rtlCol="0">
            <a:spAutoFit/>
          </a:bodyPr>
          <a:lstStyle/>
          <a:p>
            <a:r>
              <a:rPr lang="en-IN" sz="1600" b="1" dirty="0">
                <a:latin typeface="Book Antiqua" panose="02040602050305030304" pitchFamily="18" charset="0"/>
              </a:rPr>
              <a:t>Visualization  Using package Plotly :</a:t>
            </a:r>
          </a:p>
        </p:txBody>
      </p:sp>
      <p:sp>
        <p:nvSpPr>
          <p:cNvPr id="10" name="TextBox 9">
            <a:extLst>
              <a:ext uri="{FF2B5EF4-FFF2-40B4-BE49-F238E27FC236}">
                <a16:creationId xmlns:a16="http://schemas.microsoft.com/office/drawing/2014/main" id="{876B1E82-CC13-4AAC-A20C-F60531481987}"/>
              </a:ext>
            </a:extLst>
          </p:cNvPr>
          <p:cNvSpPr txBox="1"/>
          <p:nvPr/>
        </p:nvSpPr>
        <p:spPr>
          <a:xfrm>
            <a:off x="4475091" y="1825699"/>
            <a:ext cx="3818674" cy="1061829"/>
          </a:xfrm>
          <a:prstGeom prst="rect">
            <a:avLst/>
          </a:prstGeom>
          <a:noFill/>
        </p:spPr>
        <p:txBody>
          <a:bodyPr wrap="none" rtlCol="0">
            <a:spAutoFit/>
          </a:bodyPr>
          <a:lstStyle/>
          <a:p>
            <a:r>
              <a:rPr lang="en-IN" sz="1050" dirty="0" err="1"/>
              <a:t>plot_ly</a:t>
            </a:r>
            <a:r>
              <a:rPr lang="en-IN" sz="1050" dirty="0"/>
              <a:t>(</a:t>
            </a:r>
          </a:p>
          <a:p>
            <a:r>
              <a:rPr lang="en-IN" sz="1050" dirty="0"/>
              <a:t>  type = '</a:t>
            </a:r>
            <a:r>
              <a:rPr lang="en-IN" sz="1050" dirty="0" err="1"/>
              <a:t>scatterpolar</a:t>
            </a:r>
            <a:r>
              <a:rPr lang="en-IN" sz="1050" dirty="0"/>
              <a:t>',           </a:t>
            </a:r>
            <a:r>
              <a:rPr lang="en-IN" sz="1050" b="1" dirty="0"/>
              <a:t># Type = </a:t>
            </a:r>
            <a:r>
              <a:rPr lang="en-IN" sz="1050" b="1" dirty="0" err="1"/>
              <a:t>scatterpolar,gives</a:t>
            </a:r>
            <a:r>
              <a:rPr lang="en-IN" sz="1050" b="1" dirty="0"/>
              <a:t> </a:t>
            </a:r>
            <a:r>
              <a:rPr lang="en-IN" sz="1050" b="1" dirty="0" err="1"/>
              <a:t>radarchart</a:t>
            </a:r>
            <a:endParaRPr lang="en-IN" sz="1050" b="1" dirty="0"/>
          </a:p>
          <a:p>
            <a:r>
              <a:rPr lang="en-IN" sz="1050" dirty="0"/>
              <a:t>  r = </a:t>
            </a:r>
            <a:r>
              <a:rPr lang="en-IN" sz="1050" dirty="0" err="1"/>
              <a:t>class_occur$Class_count</a:t>
            </a:r>
            <a:r>
              <a:rPr lang="en-IN" sz="1050" dirty="0"/>
              <a:t>,</a:t>
            </a:r>
          </a:p>
          <a:p>
            <a:r>
              <a:rPr lang="en-IN" sz="1050" dirty="0"/>
              <a:t>  theta = </a:t>
            </a:r>
            <a:r>
              <a:rPr lang="en-IN" sz="1050" dirty="0" err="1"/>
              <a:t>class_occur$class</a:t>
            </a:r>
            <a:r>
              <a:rPr lang="en-IN" sz="1050" dirty="0"/>
              <a:t>,</a:t>
            </a:r>
          </a:p>
          <a:p>
            <a:r>
              <a:rPr lang="en-IN" sz="1050" dirty="0"/>
              <a:t>  fill = '</a:t>
            </a:r>
            <a:r>
              <a:rPr lang="en-IN" sz="1050" dirty="0" err="1"/>
              <a:t>toself</a:t>
            </a:r>
            <a:r>
              <a:rPr lang="en-IN" sz="1050" dirty="0"/>
              <a:t>'</a:t>
            </a:r>
          </a:p>
          <a:p>
            <a:r>
              <a:rPr lang="en-IN" sz="1050" dirty="0"/>
              <a:t>)</a:t>
            </a:r>
          </a:p>
        </p:txBody>
      </p:sp>
      <p:sp>
        <p:nvSpPr>
          <p:cNvPr id="11" name="TextBox 10">
            <a:extLst>
              <a:ext uri="{FF2B5EF4-FFF2-40B4-BE49-F238E27FC236}">
                <a16:creationId xmlns:a16="http://schemas.microsoft.com/office/drawing/2014/main" id="{ED2BFB4F-4B3C-42A3-8BC7-D6AFC9C5B188}"/>
              </a:ext>
            </a:extLst>
          </p:cNvPr>
          <p:cNvSpPr txBox="1"/>
          <p:nvPr/>
        </p:nvSpPr>
        <p:spPr>
          <a:xfrm>
            <a:off x="260172" y="3246768"/>
            <a:ext cx="10164417" cy="1107996"/>
          </a:xfrm>
          <a:prstGeom prst="rect">
            <a:avLst/>
          </a:prstGeom>
          <a:noFill/>
        </p:spPr>
        <p:txBody>
          <a:bodyPr wrap="square" rtlCol="0">
            <a:spAutoFit/>
          </a:bodyPr>
          <a:lstStyle/>
          <a:p>
            <a:pPr marL="285750" indent="-285750">
              <a:buFont typeface="Wingdings" panose="05000000000000000000" pitchFamily="2" charset="2"/>
              <a:buChar char="q"/>
            </a:pPr>
            <a:r>
              <a:rPr lang="en-US" sz="1200" dirty="0"/>
              <a:t>Here we can see that the total occurrences of Mammalia &gt; </a:t>
            </a:r>
            <a:r>
              <a:rPr lang="en-US" sz="1200" dirty="0" err="1"/>
              <a:t>Repitilia</a:t>
            </a:r>
            <a:r>
              <a:rPr lang="en-US" sz="1200" dirty="0"/>
              <a:t> &gt; Amphibia.</a:t>
            </a:r>
          </a:p>
          <a:p>
            <a:pPr marL="285750" indent="-285750">
              <a:buFont typeface="Wingdings" panose="05000000000000000000" pitchFamily="2" charset="2"/>
              <a:buChar char="q"/>
            </a:pPr>
            <a:r>
              <a:rPr lang="en-US" sz="1200" dirty="0"/>
              <a:t>But their count is close enough so we can conclude that all three classes are almost equally populated in Asia and Oceania</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r>
              <a:rPr lang="en-US" sz="1200" dirty="0"/>
              <a:t>If we have to check the occurrences distribution on a yearly scale grouping the data by year and class so that we get a year column for slider.</a:t>
            </a:r>
          </a:p>
          <a:p>
            <a:pPr marL="285750" indent="-285750">
              <a:buFont typeface="Wingdings" panose="05000000000000000000" pitchFamily="2" charset="2"/>
              <a:buChar char="q"/>
            </a:pPr>
            <a:endParaRPr lang="en-IN" dirty="0"/>
          </a:p>
        </p:txBody>
      </p:sp>
      <p:sp>
        <p:nvSpPr>
          <p:cNvPr id="13" name="TextBox 12">
            <a:extLst>
              <a:ext uri="{FF2B5EF4-FFF2-40B4-BE49-F238E27FC236}">
                <a16:creationId xmlns:a16="http://schemas.microsoft.com/office/drawing/2014/main" id="{C05849AB-D30F-4416-9B41-0D36CC23F50F}"/>
              </a:ext>
            </a:extLst>
          </p:cNvPr>
          <p:cNvSpPr txBox="1"/>
          <p:nvPr/>
        </p:nvSpPr>
        <p:spPr>
          <a:xfrm>
            <a:off x="1907971" y="4339502"/>
            <a:ext cx="3121229" cy="2031325"/>
          </a:xfrm>
          <a:prstGeom prst="rect">
            <a:avLst/>
          </a:prstGeom>
          <a:noFill/>
        </p:spPr>
        <p:txBody>
          <a:bodyPr wrap="square">
            <a:spAutoFit/>
          </a:bodyPr>
          <a:lstStyle/>
          <a:p>
            <a:r>
              <a:rPr lang="en-IN" sz="1050" dirty="0" err="1"/>
              <a:t>class_occur_y</a:t>
            </a:r>
            <a:r>
              <a:rPr lang="en-IN" sz="1050" dirty="0"/>
              <a:t> &lt;- </a:t>
            </a:r>
            <a:r>
              <a:rPr lang="en-IN" sz="1050" dirty="0" err="1"/>
              <a:t>main_data</a:t>
            </a:r>
            <a:r>
              <a:rPr lang="en-IN" sz="1050" dirty="0"/>
              <a:t> %&gt;% </a:t>
            </a:r>
          </a:p>
          <a:p>
            <a:r>
              <a:rPr lang="en-IN" sz="1050" dirty="0"/>
              <a:t>  </a:t>
            </a:r>
            <a:r>
              <a:rPr lang="en-IN" sz="1050" dirty="0" err="1"/>
              <a:t>group_by</a:t>
            </a:r>
            <a:r>
              <a:rPr lang="en-IN" sz="1050" dirty="0"/>
              <a:t>(year, class) %&gt;%</a:t>
            </a:r>
          </a:p>
          <a:p>
            <a:r>
              <a:rPr lang="en-IN" sz="1050" dirty="0"/>
              <a:t>  filter(!(class == "")&amp;!(year==""))%&gt;%</a:t>
            </a:r>
          </a:p>
          <a:p>
            <a:r>
              <a:rPr lang="en-IN" sz="1050" dirty="0"/>
              <a:t>  summarise(</a:t>
            </a:r>
            <a:r>
              <a:rPr lang="en-IN" sz="1050" dirty="0" err="1"/>
              <a:t>Class_count</a:t>
            </a:r>
            <a:r>
              <a:rPr lang="en-IN" sz="1050" dirty="0"/>
              <a:t>=n())</a:t>
            </a:r>
          </a:p>
          <a:p>
            <a:endParaRPr lang="en-IN" sz="1050" dirty="0"/>
          </a:p>
          <a:p>
            <a:r>
              <a:rPr lang="en-IN" sz="1050" dirty="0" err="1"/>
              <a:t>plot_ly</a:t>
            </a:r>
            <a:r>
              <a:rPr lang="en-IN" sz="1050" dirty="0"/>
              <a:t>(</a:t>
            </a:r>
          </a:p>
          <a:p>
            <a:r>
              <a:rPr lang="en-IN" sz="1050" dirty="0"/>
              <a:t>  type = '</a:t>
            </a:r>
            <a:r>
              <a:rPr lang="en-IN" sz="1050" dirty="0" err="1"/>
              <a:t>scatterpolar</a:t>
            </a:r>
            <a:r>
              <a:rPr lang="en-IN" sz="1050" dirty="0"/>
              <a:t>',</a:t>
            </a:r>
          </a:p>
          <a:p>
            <a:r>
              <a:rPr lang="en-IN" sz="1050" dirty="0"/>
              <a:t>  r = </a:t>
            </a:r>
            <a:r>
              <a:rPr lang="en-IN" sz="1050" dirty="0" err="1"/>
              <a:t>class_occur_y$Class_count</a:t>
            </a:r>
            <a:r>
              <a:rPr lang="en-IN" sz="1050" dirty="0"/>
              <a:t>,</a:t>
            </a:r>
          </a:p>
          <a:p>
            <a:r>
              <a:rPr lang="en-IN" sz="1050" dirty="0"/>
              <a:t>  theta = </a:t>
            </a:r>
            <a:r>
              <a:rPr lang="en-IN" sz="1050" dirty="0" err="1"/>
              <a:t>class_occur_y$class</a:t>
            </a:r>
            <a:r>
              <a:rPr lang="en-IN" sz="1050" dirty="0"/>
              <a:t>,</a:t>
            </a:r>
          </a:p>
          <a:p>
            <a:r>
              <a:rPr lang="en-IN" sz="1050" dirty="0"/>
              <a:t>  fill = '</a:t>
            </a:r>
            <a:r>
              <a:rPr lang="en-IN" sz="1050" dirty="0" err="1"/>
              <a:t>toself</a:t>
            </a:r>
            <a:r>
              <a:rPr lang="en-IN" sz="1050" dirty="0"/>
              <a:t>',</a:t>
            </a:r>
          </a:p>
          <a:p>
            <a:r>
              <a:rPr lang="en-IN" sz="1050" dirty="0"/>
              <a:t>  frame = </a:t>
            </a:r>
            <a:r>
              <a:rPr lang="en-IN" sz="1050" dirty="0" err="1"/>
              <a:t>class_occur_y$year</a:t>
            </a:r>
            <a:endParaRPr lang="en-IN" sz="1050" dirty="0"/>
          </a:p>
          <a:p>
            <a:r>
              <a:rPr lang="en-IN" sz="1050" dirty="0"/>
              <a:t>)</a:t>
            </a:r>
          </a:p>
        </p:txBody>
      </p:sp>
      <p:sp>
        <p:nvSpPr>
          <p:cNvPr id="14" name="TextBox 13">
            <a:extLst>
              <a:ext uri="{FF2B5EF4-FFF2-40B4-BE49-F238E27FC236}">
                <a16:creationId xmlns:a16="http://schemas.microsoft.com/office/drawing/2014/main" id="{C355C20F-7724-460A-98B1-F341B211A381}"/>
              </a:ext>
            </a:extLst>
          </p:cNvPr>
          <p:cNvSpPr txBox="1"/>
          <p:nvPr/>
        </p:nvSpPr>
        <p:spPr>
          <a:xfrm>
            <a:off x="309258" y="4339502"/>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pic>
        <p:nvPicPr>
          <p:cNvPr id="16" name="Picture 15">
            <a:extLst>
              <a:ext uri="{FF2B5EF4-FFF2-40B4-BE49-F238E27FC236}">
                <a16:creationId xmlns:a16="http://schemas.microsoft.com/office/drawing/2014/main" id="{9966716F-E73A-42F6-BCF1-AEE8B038E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7470" y="959635"/>
            <a:ext cx="3354358" cy="2628391"/>
          </a:xfrm>
          <a:prstGeom prst="rect">
            <a:avLst/>
          </a:prstGeom>
        </p:spPr>
      </p:pic>
      <p:pic>
        <p:nvPicPr>
          <p:cNvPr id="18" name="Picture 17">
            <a:extLst>
              <a:ext uri="{FF2B5EF4-FFF2-40B4-BE49-F238E27FC236}">
                <a16:creationId xmlns:a16="http://schemas.microsoft.com/office/drawing/2014/main" id="{0FA1E400-6C51-4229-8F96-CB2836497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592" y="4149370"/>
            <a:ext cx="6500236" cy="2628391"/>
          </a:xfrm>
          <a:prstGeom prst="rect">
            <a:avLst/>
          </a:prstGeom>
        </p:spPr>
      </p:pic>
    </p:spTree>
    <p:extLst>
      <p:ext uri="{BB962C8B-B14F-4D97-AF65-F5344CB8AC3E}">
        <p14:creationId xmlns:p14="http://schemas.microsoft.com/office/powerpoint/2010/main" val="238254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408D8-E20F-41BE-A5B2-05E89F577E1B}"/>
              </a:ext>
            </a:extLst>
          </p:cNvPr>
          <p:cNvSpPr txBox="1"/>
          <p:nvPr/>
        </p:nvSpPr>
        <p:spPr>
          <a:xfrm>
            <a:off x="189186" y="88392"/>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Objective 2 : Plotting Population of each class in different region/country </a:t>
            </a:r>
            <a:endParaRPr lang="en-IN" sz="2000" dirty="0">
              <a:latin typeface="Cooper Black" panose="0208090404030B020404" pitchFamily="18" charset="0"/>
            </a:endParaRPr>
          </a:p>
        </p:txBody>
      </p:sp>
      <p:sp>
        <p:nvSpPr>
          <p:cNvPr id="4" name="TextBox 3">
            <a:extLst>
              <a:ext uri="{FF2B5EF4-FFF2-40B4-BE49-F238E27FC236}">
                <a16:creationId xmlns:a16="http://schemas.microsoft.com/office/drawing/2014/main" id="{2721E079-8BAD-4F32-907F-7C211ED6F1AE}"/>
              </a:ext>
            </a:extLst>
          </p:cNvPr>
          <p:cNvSpPr txBox="1"/>
          <p:nvPr/>
        </p:nvSpPr>
        <p:spPr>
          <a:xfrm>
            <a:off x="2385849" y="661638"/>
            <a:ext cx="6096000" cy="307777"/>
          </a:xfrm>
          <a:prstGeom prst="rect">
            <a:avLst/>
          </a:prstGeom>
          <a:noFill/>
        </p:spPr>
        <p:txBody>
          <a:bodyPr wrap="square">
            <a:spAutoFit/>
          </a:bodyPr>
          <a:lstStyle/>
          <a:p>
            <a:r>
              <a:rPr lang="en-IN" sz="1400" dirty="0"/>
              <a:t>Grouping the given columns</a:t>
            </a:r>
          </a:p>
        </p:txBody>
      </p:sp>
      <p:sp>
        <p:nvSpPr>
          <p:cNvPr id="6" name="TextBox 5">
            <a:extLst>
              <a:ext uri="{FF2B5EF4-FFF2-40B4-BE49-F238E27FC236}">
                <a16:creationId xmlns:a16="http://schemas.microsoft.com/office/drawing/2014/main" id="{9CFFF6AD-B19E-4398-9E95-30A43091427E}"/>
              </a:ext>
            </a:extLst>
          </p:cNvPr>
          <p:cNvSpPr txBox="1"/>
          <p:nvPr/>
        </p:nvSpPr>
        <p:spPr>
          <a:xfrm>
            <a:off x="1452103" y="1190327"/>
            <a:ext cx="6096000" cy="1015663"/>
          </a:xfrm>
          <a:prstGeom prst="rect">
            <a:avLst/>
          </a:prstGeom>
          <a:noFill/>
        </p:spPr>
        <p:txBody>
          <a:bodyPr wrap="square">
            <a:spAutoFit/>
          </a:bodyPr>
          <a:lstStyle/>
          <a:p>
            <a:r>
              <a:rPr lang="en-US" sz="1200" dirty="0" err="1"/>
              <a:t>country_class</a:t>
            </a:r>
            <a:r>
              <a:rPr lang="en-US" sz="1200" dirty="0"/>
              <a:t> &lt;- </a:t>
            </a:r>
            <a:r>
              <a:rPr lang="en-US" sz="1200" dirty="0" err="1"/>
              <a:t>main_data</a:t>
            </a:r>
            <a:r>
              <a:rPr lang="en-US" sz="1200" dirty="0"/>
              <a:t> %&gt;%</a:t>
            </a:r>
          </a:p>
          <a:p>
            <a:r>
              <a:rPr lang="en-US" sz="1200" dirty="0"/>
              <a:t>  </a:t>
            </a:r>
            <a:r>
              <a:rPr lang="en-US" sz="1200" dirty="0" err="1"/>
              <a:t>group_by</a:t>
            </a:r>
            <a:r>
              <a:rPr lang="en-US" sz="1200" dirty="0"/>
              <a:t>(Country, CODE, </a:t>
            </a:r>
          </a:p>
          <a:p>
            <a:r>
              <a:rPr lang="en-US" sz="1200" dirty="0"/>
              <a:t>           </a:t>
            </a:r>
            <a:r>
              <a:rPr lang="en-US" sz="1200" dirty="0" err="1"/>
              <a:t>lat</a:t>
            </a:r>
            <a:r>
              <a:rPr lang="en-US" sz="1200" dirty="0"/>
              <a:t>= </a:t>
            </a:r>
            <a:r>
              <a:rPr lang="en-US" sz="1200" dirty="0" err="1"/>
              <a:t>Latitude..average</a:t>
            </a:r>
            <a:r>
              <a:rPr lang="en-US" sz="1200" dirty="0"/>
              <a:t>.,</a:t>
            </a:r>
          </a:p>
          <a:p>
            <a:r>
              <a:rPr lang="en-US" sz="1200" dirty="0"/>
              <a:t>           </a:t>
            </a:r>
            <a:r>
              <a:rPr lang="en-US" sz="1200" dirty="0" err="1"/>
              <a:t>lon</a:t>
            </a:r>
            <a:r>
              <a:rPr lang="en-US" sz="1200" dirty="0"/>
              <a:t>= </a:t>
            </a:r>
            <a:r>
              <a:rPr lang="en-US" sz="1200" dirty="0" err="1"/>
              <a:t>Longitude..average.,class</a:t>
            </a:r>
            <a:r>
              <a:rPr lang="en-US" sz="1200" dirty="0"/>
              <a:t>)%&gt;%</a:t>
            </a:r>
          </a:p>
          <a:p>
            <a:r>
              <a:rPr lang="en-US" sz="1200" dirty="0"/>
              <a:t>  </a:t>
            </a:r>
            <a:r>
              <a:rPr lang="en-US" sz="1200" dirty="0" err="1"/>
              <a:t>summarise</a:t>
            </a:r>
            <a:r>
              <a:rPr lang="en-US" sz="1200" dirty="0"/>
              <a:t>(count = n())</a:t>
            </a:r>
            <a:endParaRPr lang="en-IN" sz="1200" dirty="0"/>
          </a:p>
        </p:txBody>
      </p:sp>
      <p:sp>
        <p:nvSpPr>
          <p:cNvPr id="8" name="TextBox 7">
            <a:extLst>
              <a:ext uri="{FF2B5EF4-FFF2-40B4-BE49-F238E27FC236}">
                <a16:creationId xmlns:a16="http://schemas.microsoft.com/office/drawing/2014/main" id="{9909F2A6-F9CD-41E7-819C-F3A738C8BA35}"/>
              </a:ext>
            </a:extLst>
          </p:cNvPr>
          <p:cNvSpPr txBox="1"/>
          <p:nvPr/>
        </p:nvSpPr>
        <p:spPr>
          <a:xfrm>
            <a:off x="189186" y="2930758"/>
            <a:ext cx="8681545" cy="276999"/>
          </a:xfrm>
          <a:prstGeom prst="rect">
            <a:avLst/>
          </a:prstGeom>
          <a:noFill/>
        </p:spPr>
        <p:txBody>
          <a:bodyPr wrap="square">
            <a:spAutoFit/>
          </a:bodyPr>
          <a:lstStyle/>
          <a:p>
            <a:pPr marL="285750" indent="-285750">
              <a:buFont typeface="Wingdings" panose="05000000000000000000" pitchFamily="2" charset="2"/>
              <a:buChar char="q"/>
            </a:pPr>
            <a:r>
              <a:rPr lang="en-US" sz="1200" dirty="0"/>
              <a:t>Using a </a:t>
            </a:r>
            <a:r>
              <a:rPr lang="en-US" sz="1200" b="1" u="sng" dirty="0"/>
              <a:t>Choropleth map </a:t>
            </a:r>
            <a:r>
              <a:rPr lang="en-US" sz="1200" dirty="0"/>
              <a:t>to show how much is the data populated in different regions</a:t>
            </a:r>
          </a:p>
        </p:txBody>
      </p:sp>
      <p:sp>
        <p:nvSpPr>
          <p:cNvPr id="10" name="TextBox 9">
            <a:extLst>
              <a:ext uri="{FF2B5EF4-FFF2-40B4-BE49-F238E27FC236}">
                <a16:creationId xmlns:a16="http://schemas.microsoft.com/office/drawing/2014/main" id="{83A44A44-373E-43A8-82FD-B424BC128661}"/>
              </a:ext>
            </a:extLst>
          </p:cNvPr>
          <p:cNvSpPr txBox="1"/>
          <p:nvPr/>
        </p:nvSpPr>
        <p:spPr>
          <a:xfrm>
            <a:off x="1555531" y="3400864"/>
            <a:ext cx="4813738" cy="3323987"/>
          </a:xfrm>
          <a:prstGeom prst="rect">
            <a:avLst/>
          </a:prstGeom>
          <a:noFill/>
        </p:spPr>
        <p:txBody>
          <a:bodyPr wrap="square">
            <a:spAutoFit/>
          </a:bodyPr>
          <a:lstStyle/>
          <a:p>
            <a:r>
              <a:rPr lang="en-US" sz="1050" dirty="0"/>
              <a:t>choropleth &lt;- </a:t>
            </a:r>
          </a:p>
          <a:p>
            <a:r>
              <a:rPr lang="en-US" sz="1050" dirty="0"/>
              <a:t>  </a:t>
            </a:r>
            <a:r>
              <a:rPr lang="en-US" sz="1050" dirty="0" err="1"/>
              <a:t>plot_ly</a:t>
            </a:r>
            <a:r>
              <a:rPr lang="en-US" sz="1050" dirty="0"/>
              <a:t>(data = </a:t>
            </a:r>
            <a:r>
              <a:rPr lang="en-US" sz="1050" dirty="0" err="1"/>
              <a:t>country_class</a:t>
            </a:r>
            <a:r>
              <a:rPr lang="en-US" sz="1050" dirty="0"/>
              <a:t>,</a:t>
            </a:r>
          </a:p>
          <a:p>
            <a:r>
              <a:rPr lang="en-US" sz="1050" dirty="0"/>
              <a:t>          type='choropleth', </a:t>
            </a:r>
          </a:p>
          <a:p>
            <a:r>
              <a:rPr lang="en-US" sz="1050" dirty="0"/>
              <a:t>          locations=</a:t>
            </a:r>
            <a:r>
              <a:rPr lang="en-US" sz="1050" dirty="0" err="1"/>
              <a:t>country_class$CODE</a:t>
            </a:r>
            <a:r>
              <a:rPr lang="en-US" sz="1050" dirty="0"/>
              <a:t>,</a:t>
            </a:r>
          </a:p>
          <a:p>
            <a:r>
              <a:rPr lang="en-US" sz="1050" dirty="0"/>
              <a:t>          z=</a:t>
            </a:r>
            <a:r>
              <a:rPr lang="en-US" sz="1050" dirty="0" err="1"/>
              <a:t>country_class$count</a:t>
            </a:r>
            <a:r>
              <a:rPr lang="en-US" sz="1050" dirty="0"/>
              <a:t>,                        </a:t>
            </a:r>
            <a:r>
              <a:rPr lang="en-US" sz="1050" b="1" dirty="0"/>
              <a:t># It gives intensity to the map</a:t>
            </a:r>
          </a:p>
          <a:p>
            <a:r>
              <a:rPr lang="en-US" sz="1050" dirty="0"/>
              <a:t>          text=</a:t>
            </a:r>
            <a:r>
              <a:rPr lang="en-US" sz="1050" dirty="0" err="1"/>
              <a:t>country_class$Country</a:t>
            </a:r>
            <a:r>
              <a:rPr lang="en-US" sz="1050" dirty="0"/>
              <a:t>, </a:t>
            </a:r>
          </a:p>
          <a:p>
            <a:r>
              <a:rPr lang="en-US" sz="1050" dirty="0"/>
              <a:t>          </a:t>
            </a:r>
            <a:r>
              <a:rPr lang="en-US" sz="1050" dirty="0" err="1"/>
              <a:t>colorscale</a:t>
            </a:r>
            <a:r>
              <a:rPr lang="en-US" sz="1050" dirty="0"/>
              <a:t>="Reds", </a:t>
            </a:r>
          </a:p>
          <a:p>
            <a:r>
              <a:rPr lang="en-US" sz="1050" dirty="0"/>
              <a:t>          frame = </a:t>
            </a:r>
            <a:r>
              <a:rPr lang="en-US" sz="1050" dirty="0" err="1"/>
              <a:t>country_class$class</a:t>
            </a:r>
            <a:r>
              <a:rPr lang="en-US" sz="1050" dirty="0"/>
              <a:t>)%&gt;%</a:t>
            </a:r>
          </a:p>
          <a:p>
            <a:r>
              <a:rPr lang="en-US" sz="1050" dirty="0"/>
              <a:t>  layout(g &lt;- list(</a:t>
            </a:r>
          </a:p>
          <a:p>
            <a:r>
              <a:rPr lang="en-US" sz="1050" dirty="0"/>
              <a:t>    scope = '</a:t>
            </a:r>
            <a:r>
              <a:rPr lang="en-US" sz="1050" dirty="0" err="1"/>
              <a:t>asia</a:t>
            </a:r>
            <a:r>
              <a:rPr lang="en-US" sz="1050" dirty="0"/>
              <a:t>',</a:t>
            </a:r>
          </a:p>
          <a:p>
            <a:r>
              <a:rPr lang="en-US" sz="1050" dirty="0"/>
              <a:t>    </a:t>
            </a:r>
            <a:r>
              <a:rPr lang="en-US" sz="1050" dirty="0" err="1"/>
              <a:t>showland</a:t>
            </a:r>
            <a:r>
              <a:rPr lang="en-US" sz="1050" dirty="0"/>
              <a:t> = TRUE,</a:t>
            </a:r>
          </a:p>
          <a:p>
            <a:r>
              <a:rPr lang="en-US" sz="1050" dirty="0"/>
              <a:t>    </a:t>
            </a:r>
            <a:r>
              <a:rPr lang="en-US" sz="1050" dirty="0" err="1"/>
              <a:t>landcolor</a:t>
            </a:r>
            <a:r>
              <a:rPr lang="en-US" sz="1050" dirty="0"/>
              <a:t> = </a:t>
            </a:r>
            <a:r>
              <a:rPr lang="en-US" sz="1050" dirty="0" err="1"/>
              <a:t>toRGB</a:t>
            </a:r>
            <a:r>
              <a:rPr lang="en-US" sz="1050" dirty="0"/>
              <a:t>("gray95"),</a:t>
            </a:r>
          </a:p>
          <a:p>
            <a:r>
              <a:rPr lang="en-US" sz="1050" dirty="0"/>
              <a:t>    </a:t>
            </a:r>
            <a:r>
              <a:rPr lang="en-US" sz="1050" dirty="0" err="1"/>
              <a:t>subunitcolor</a:t>
            </a:r>
            <a:r>
              <a:rPr lang="en-US" sz="1050" dirty="0"/>
              <a:t> = </a:t>
            </a:r>
            <a:r>
              <a:rPr lang="en-US" sz="1050" dirty="0" err="1"/>
              <a:t>toRGB</a:t>
            </a:r>
            <a:r>
              <a:rPr lang="en-US" sz="1050" dirty="0"/>
              <a:t>("gray85"),</a:t>
            </a:r>
          </a:p>
          <a:p>
            <a:r>
              <a:rPr lang="en-US" sz="1050" dirty="0"/>
              <a:t>    </a:t>
            </a:r>
            <a:r>
              <a:rPr lang="en-US" sz="1050" dirty="0" err="1"/>
              <a:t>countrycolor</a:t>
            </a:r>
            <a:r>
              <a:rPr lang="en-US" sz="1050" dirty="0"/>
              <a:t> = </a:t>
            </a:r>
            <a:r>
              <a:rPr lang="en-US" sz="1050" dirty="0" err="1"/>
              <a:t>toRGB</a:t>
            </a:r>
            <a:r>
              <a:rPr lang="en-US" sz="1050" dirty="0"/>
              <a:t>("gray85"),</a:t>
            </a:r>
          </a:p>
          <a:p>
            <a:r>
              <a:rPr lang="en-US" sz="1050" dirty="0"/>
              <a:t>    </a:t>
            </a:r>
            <a:r>
              <a:rPr lang="en-US" sz="1050" dirty="0" err="1"/>
              <a:t>countrywidth</a:t>
            </a:r>
            <a:r>
              <a:rPr lang="en-US" sz="1050" dirty="0"/>
              <a:t> = 0.5,</a:t>
            </a:r>
          </a:p>
          <a:p>
            <a:r>
              <a:rPr lang="en-US" sz="1050" dirty="0"/>
              <a:t>    </a:t>
            </a:r>
            <a:r>
              <a:rPr lang="en-US" sz="1050" dirty="0" err="1"/>
              <a:t>subunitwidth</a:t>
            </a:r>
            <a:r>
              <a:rPr lang="en-US" sz="1050" dirty="0"/>
              <a:t> = 0.5,</a:t>
            </a:r>
          </a:p>
          <a:p>
            <a:r>
              <a:rPr lang="en-US" sz="1050" dirty="0"/>
              <a:t>    </a:t>
            </a:r>
            <a:r>
              <a:rPr lang="en-US" sz="1050" dirty="0" err="1"/>
              <a:t>lataxis</a:t>
            </a:r>
            <a:r>
              <a:rPr lang="en-US" sz="1050" dirty="0"/>
              <a:t> = list(range=c(min(</a:t>
            </a:r>
            <a:r>
              <a:rPr lang="en-US" sz="1050" dirty="0" err="1"/>
              <a:t>country_class$lat</a:t>
            </a:r>
            <a:r>
              <a:rPr lang="en-US" sz="1050" dirty="0"/>
              <a:t>),max(</a:t>
            </a:r>
            <a:r>
              <a:rPr lang="en-US" sz="1050" dirty="0" err="1"/>
              <a:t>country_class$lat</a:t>
            </a:r>
            <a:r>
              <a:rPr lang="en-US" sz="1050" dirty="0"/>
              <a:t>))),</a:t>
            </a:r>
          </a:p>
          <a:p>
            <a:r>
              <a:rPr lang="en-US" sz="1050" dirty="0"/>
              <a:t>    </a:t>
            </a:r>
            <a:r>
              <a:rPr lang="en-US" sz="1050" dirty="0" err="1"/>
              <a:t>lonaxis</a:t>
            </a:r>
            <a:r>
              <a:rPr lang="en-US" sz="1050" dirty="0"/>
              <a:t> = list(range=c(min(</a:t>
            </a:r>
            <a:r>
              <a:rPr lang="en-US" sz="1050" dirty="0" err="1"/>
              <a:t>country_class$lon</a:t>
            </a:r>
            <a:r>
              <a:rPr lang="en-US" sz="1050" dirty="0"/>
              <a:t>),max(</a:t>
            </a:r>
            <a:r>
              <a:rPr lang="en-US" sz="1050" dirty="0" err="1"/>
              <a:t>country_class$lon</a:t>
            </a:r>
            <a:r>
              <a:rPr lang="en-US" sz="1050" dirty="0"/>
              <a:t>)))</a:t>
            </a:r>
          </a:p>
          <a:p>
            <a:r>
              <a:rPr lang="en-US" sz="1050" dirty="0"/>
              <a:t>  ))</a:t>
            </a:r>
          </a:p>
          <a:p>
            <a:r>
              <a:rPr lang="en-US" sz="1050" dirty="0"/>
              <a:t>choropleth</a:t>
            </a:r>
            <a:endParaRPr lang="en-IN" sz="1050" dirty="0"/>
          </a:p>
        </p:txBody>
      </p:sp>
      <p:sp>
        <p:nvSpPr>
          <p:cNvPr id="12" name="TextBox 11">
            <a:extLst>
              <a:ext uri="{FF2B5EF4-FFF2-40B4-BE49-F238E27FC236}">
                <a16:creationId xmlns:a16="http://schemas.microsoft.com/office/drawing/2014/main" id="{7FC4CBD3-7A88-4611-9D37-08BF0CB5FB16}"/>
              </a:ext>
            </a:extLst>
          </p:cNvPr>
          <p:cNvSpPr txBox="1"/>
          <p:nvPr/>
        </p:nvSpPr>
        <p:spPr>
          <a:xfrm>
            <a:off x="6568966" y="3906152"/>
            <a:ext cx="5433847" cy="1384995"/>
          </a:xfrm>
          <a:prstGeom prst="rect">
            <a:avLst/>
          </a:prstGeom>
          <a:solidFill>
            <a:schemeClr val="bg1">
              <a:lumMod val="95000"/>
            </a:schemeClr>
          </a:solidFill>
          <a:ln>
            <a:noFill/>
          </a:ln>
          <a:effectLst>
            <a:softEdge rad="12700"/>
          </a:effectLst>
        </p:spPr>
        <p:txBody>
          <a:bodyPr wrap="square">
            <a:spAutoFit/>
          </a:bodyPr>
          <a:lstStyle/>
          <a:p>
            <a:r>
              <a:rPr lang="en-US" u="sng" dirty="0">
                <a:latin typeface="Bahnschrift SemiBold SemiConden" panose="020B0502040204020203" pitchFamily="34" charset="0"/>
              </a:rPr>
              <a:t>Conclusion :</a:t>
            </a:r>
            <a:r>
              <a:rPr lang="en-US" dirty="0">
                <a:latin typeface="Bahnschrift SemiBold SemiConden" panose="020B0502040204020203" pitchFamily="34" charset="0"/>
              </a:rPr>
              <a:t> </a:t>
            </a:r>
          </a:p>
          <a:p>
            <a:endParaRPr lang="en-US" dirty="0">
              <a:latin typeface="Bahnschrift SemiBold SemiConden" panose="020B0502040204020203" pitchFamily="34" charset="0"/>
            </a:endParaRPr>
          </a:p>
          <a:p>
            <a:pPr marL="171450" indent="-171450">
              <a:buFont typeface="Wingdings" panose="05000000000000000000" pitchFamily="2" charset="2"/>
              <a:buChar char="q"/>
            </a:pPr>
            <a:r>
              <a:rPr lang="en-US" sz="1200" dirty="0">
                <a:latin typeface="Bahnschrift SemiBold SemiConden" panose="020B0502040204020203" pitchFamily="34" charset="0"/>
              </a:rPr>
              <a:t>The total occurrences for all the three class is the maximum in Philippines.</a:t>
            </a:r>
          </a:p>
          <a:p>
            <a:pPr marL="171450" indent="-171450">
              <a:buFont typeface="Wingdings" panose="05000000000000000000" pitchFamily="2" charset="2"/>
              <a:buChar char="q"/>
            </a:pPr>
            <a:endParaRPr lang="en-US" sz="1200" dirty="0">
              <a:latin typeface="Bahnschrift SemiBold SemiConden" panose="020B0502040204020203" pitchFamily="34" charset="0"/>
            </a:endParaRPr>
          </a:p>
          <a:p>
            <a:pPr marL="171450" indent="-171450">
              <a:buFont typeface="Wingdings" panose="05000000000000000000" pitchFamily="2" charset="2"/>
              <a:buChar char="q"/>
            </a:pPr>
            <a:r>
              <a:rPr lang="en-US" sz="1200" dirty="0">
                <a:latin typeface="Bahnschrift SemiBold SemiConden" panose="020B0502040204020203" pitchFamily="34" charset="0"/>
              </a:rPr>
              <a:t>Class Mammalia is spread across Asia and Oceania but we can see most of the </a:t>
            </a:r>
          </a:p>
          <a:p>
            <a:r>
              <a:rPr lang="en-US" sz="1200" dirty="0">
                <a:latin typeface="Bahnschrift SemiBold SemiConden" panose="020B0502040204020203" pitchFamily="34" charset="0"/>
              </a:rPr>
              <a:t>     Amphibians and Reptiles are populated in the countries near oceans or on islands.</a:t>
            </a:r>
          </a:p>
        </p:txBody>
      </p:sp>
      <p:pic>
        <p:nvPicPr>
          <p:cNvPr id="14" name="Picture 13">
            <a:extLst>
              <a:ext uri="{FF2B5EF4-FFF2-40B4-BE49-F238E27FC236}">
                <a16:creationId xmlns:a16="http://schemas.microsoft.com/office/drawing/2014/main" id="{9BD161BB-73D8-402D-B465-55E2EA187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0851" y="1378882"/>
            <a:ext cx="5857841" cy="2209736"/>
          </a:xfrm>
          <a:prstGeom prst="rect">
            <a:avLst/>
          </a:prstGeom>
        </p:spPr>
      </p:pic>
      <p:sp>
        <p:nvSpPr>
          <p:cNvPr id="15" name="TextBox 14">
            <a:extLst>
              <a:ext uri="{FF2B5EF4-FFF2-40B4-BE49-F238E27FC236}">
                <a16:creationId xmlns:a16="http://schemas.microsoft.com/office/drawing/2014/main" id="{D4140201-66C2-4598-B24D-9A5705A39570}"/>
              </a:ext>
            </a:extLst>
          </p:cNvPr>
          <p:cNvSpPr txBox="1"/>
          <p:nvPr/>
        </p:nvSpPr>
        <p:spPr>
          <a:xfrm>
            <a:off x="189186" y="597619"/>
            <a:ext cx="2029723" cy="369332"/>
          </a:xfrm>
          <a:prstGeom prst="rect">
            <a:avLst/>
          </a:prstGeom>
          <a:solidFill>
            <a:schemeClr val="bg2"/>
          </a:solidFill>
        </p:spPr>
        <p:txBody>
          <a:bodyPr wrap="none" rtlCol="0">
            <a:spAutoFit/>
          </a:bodyPr>
          <a:lstStyle/>
          <a:p>
            <a:r>
              <a:rPr lang="en-US" b="1" dirty="0">
                <a:latin typeface="Book Antiqua" panose="02040602050305030304" pitchFamily="18" charset="0"/>
              </a:rPr>
              <a:t>Processing steps </a:t>
            </a:r>
            <a:r>
              <a:rPr lang="en-US" dirty="0"/>
              <a:t>:</a:t>
            </a:r>
            <a:endParaRPr lang="en-IN" dirty="0"/>
          </a:p>
        </p:txBody>
      </p:sp>
      <p:sp>
        <p:nvSpPr>
          <p:cNvPr id="16" name="TextBox 15">
            <a:extLst>
              <a:ext uri="{FF2B5EF4-FFF2-40B4-BE49-F238E27FC236}">
                <a16:creationId xmlns:a16="http://schemas.microsoft.com/office/drawing/2014/main" id="{86C8E66A-A2CF-467D-ADC7-BF2673AFC147}"/>
              </a:ext>
            </a:extLst>
          </p:cNvPr>
          <p:cNvSpPr txBox="1"/>
          <p:nvPr/>
        </p:nvSpPr>
        <p:spPr>
          <a:xfrm>
            <a:off x="189186" y="1190327"/>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
        <p:nvSpPr>
          <p:cNvPr id="17" name="TextBox 16">
            <a:extLst>
              <a:ext uri="{FF2B5EF4-FFF2-40B4-BE49-F238E27FC236}">
                <a16:creationId xmlns:a16="http://schemas.microsoft.com/office/drawing/2014/main" id="{BD3AFAAB-472B-4896-9BC2-937C00787483}"/>
              </a:ext>
            </a:extLst>
          </p:cNvPr>
          <p:cNvSpPr txBox="1"/>
          <p:nvPr/>
        </p:nvSpPr>
        <p:spPr>
          <a:xfrm>
            <a:off x="189186" y="2399097"/>
            <a:ext cx="3642344" cy="338554"/>
          </a:xfrm>
          <a:prstGeom prst="rect">
            <a:avLst/>
          </a:prstGeom>
          <a:solidFill>
            <a:schemeClr val="bg2"/>
          </a:solidFill>
        </p:spPr>
        <p:txBody>
          <a:bodyPr wrap="none" rtlCol="0">
            <a:spAutoFit/>
          </a:bodyPr>
          <a:lstStyle/>
          <a:p>
            <a:r>
              <a:rPr lang="en-IN" sz="1600" b="1" dirty="0">
                <a:latin typeface="Book Antiqua" panose="02040602050305030304" pitchFamily="18" charset="0"/>
              </a:rPr>
              <a:t>Visualization  Using package Plotly :</a:t>
            </a:r>
          </a:p>
        </p:txBody>
      </p:sp>
      <p:sp>
        <p:nvSpPr>
          <p:cNvPr id="18" name="TextBox 17">
            <a:extLst>
              <a:ext uri="{FF2B5EF4-FFF2-40B4-BE49-F238E27FC236}">
                <a16:creationId xmlns:a16="http://schemas.microsoft.com/office/drawing/2014/main" id="{F0D2A0E5-9360-4A69-942C-7B7491C635E0}"/>
              </a:ext>
            </a:extLst>
          </p:cNvPr>
          <p:cNvSpPr txBox="1"/>
          <p:nvPr/>
        </p:nvSpPr>
        <p:spPr>
          <a:xfrm>
            <a:off x="189186" y="3403952"/>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Tree>
    <p:extLst>
      <p:ext uri="{BB962C8B-B14F-4D97-AF65-F5344CB8AC3E}">
        <p14:creationId xmlns:p14="http://schemas.microsoft.com/office/powerpoint/2010/main" val="174639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3427BB-46E1-4C05-9D1D-75213F0786FA}"/>
              </a:ext>
            </a:extLst>
          </p:cNvPr>
          <p:cNvSpPr txBox="1"/>
          <p:nvPr/>
        </p:nvSpPr>
        <p:spPr>
          <a:xfrm>
            <a:off x="189186" y="88392"/>
            <a:ext cx="11813627" cy="400110"/>
          </a:xfrm>
          <a:prstGeom prst="rect">
            <a:avLst/>
          </a:prstGeom>
          <a:solidFill>
            <a:schemeClr val="accent6">
              <a:lumMod val="20000"/>
              <a:lumOff val="80000"/>
            </a:schemeClr>
          </a:solidFill>
          <a:ln>
            <a:solidFill>
              <a:schemeClr val="accent6">
                <a:lumMod val="40000"/>
                <a:lumOff val="60000"/>
              </a:schemeClr>
            </a:solidFill>
          </a:ln>
        </p:spPr>
        <p:txBody>
          <a:bodyPr wrap="square" rtlCol="0">
            <a:spAutoFit/>
          </a:bodyPr>
          <a:lstStyle/>
          <a:p>
            <a:pPr algn="ctr"/>
            <a:r>
              <a:rPr lang="en-US" sz="2000" dirty="0">
                <a:latin typeface="Cooper Black" panose="0208090404030B020404" pitchFamily="18" charset="0"/>
              </a:rPr>
              <a:t>Objective 3 : To find some interesting facts about Amphibian fossils.</a:t>
            </a:r>
            <a:endParaRPr lang="en-IN" sz="2000" dirty="0">
              <a:latin typeface="Cooper Black" panose="0208090404030B020404" pitchFamily="18" charset="0"/>
            </a:endParaRPr>
          </a:p>
        </p:txBody>
      </p:sp>
      <p:sp>
        <p:nvSpPr>
          <p:cNvPr id="6" name="TextBox 5">
            <a:extLst>
              <a:ext uri="{FF2B5EF4-FFF2-40B4-BE49-F238E27FC236}">
                <a16:creationId xmlns:a16="http://schemas.microsoft.com/office/drawing/2014/main" id="{52550A0B-A2CB-442D-9C34-53FBF2AB7617}"/>
              </a:ext>
            </a:extLst>
          </p:cNvPr>
          <p:cNvSpPr txBox="1"/>
          <p:nvPr/>
        </p:nvSpPr>
        <p:spPr>
          <a:xfrm>
            <a:off x="2186608" y="2320449"/>
            <a:ext cx="3070962" cy="830997"/>
          </a:xfrm>
          <a:prstGeom prst="rect">
            <a:avLst/>
          </a:prstGeom>
          <a:noFill/>
        </p:spPr>
        <p:txBody>
          <a:bodyPr wrap="square">
            <a:spAutoFit/>
          </a:bodyPr>
          <a:lstStyle/>
          <a:p>
            <a:r>
              <a:rPr lang="en-IN" sz="1200" dirty="0"/>
              <a:t>fossil &lt;- </a:t>
            </a:r>
            <a:r>
              <a:rPr lang="en-IN" sz="1200" dirty="0" err="1"/>
              <a:t>main_data_copy</a:t>
            </a:r>
            <a:r>
              <a:rPr lang="en-IN" sz="1200" dirty="0"/>
              <a:t>%&gt;% </a:t>
            </a:r>
          </a:p>
          <a:p>
            <a:r>
              <a:rPr lang="en-IN" sz="1200" dirty="0"/>
              <a:t>  filter(</a:t>
            </a:r>
            <a:r>
              <a:rPr lang="en-IN" sz="1200" dirty="0" err="1"/>
              <a:t>basisOfRecord</a:t>
            </a:r>
            <a:r>
              <a:rPr lang="en-IN" sz="1200" dirty="0"/>
              <a:t>=="FOSSIL_SPECIMEN",</a:t>
            </a:r>
          </a:p>
          <a:p>
            <a:r>
              <a:rPr lang="en-IN" sz="1200" dirty="0"/>
              <a:t>         class == "Amphibia",</a:t>
            </a:r>
          </a:p>
          <a:p>
            <a:r>
              <a:rPr lang="en-IN" sz="1200" dirty="0"/>
              <a:t>         </a:t>
            </a:r>
            <a:r>
              <a:rPr lang="en-IN" sz="1200" dirty="0" err="1"/>
              <a:t>taxonRank</a:t>
            </a:r>
            <a:r>
              <a:rPr lang="en-IN" sz="1200" dirty="0"/>
              <a:t> == 'SPECIES')</a:t>
            </a:r>
          </a:p>
        </p:txBody>
      </p:sp>
      <p:sp>
        <p:nvSpPr>
          <p:cNvPr id="8" name="TextBox 7">
            <a:extLst>
              <a:ext uri="{FF2B5EF4-FFF2-40B4-BE49-F238E27FC236}">
                <a16:creationId xmlns:a16="http://schemas.microsoft.com/office/drawing/2014/main" id="{6A41B4F0-1495-4A0E-8B94-7782663B88CE}"/>
              </a:ext>
            </a:extLst>
          </p:cNvPr>
          <p:cNvSpPr txBox="1"/>
          <p:nvPr/>
        </p:nvSpPr>
        <p:spPr>
          <a:xfrm>
            <a:off x="58201" y="4121678"/>
            <a:ext cx="11944611" cy="461665"/>
          </a:xfrm>
          <a:prstGeom prst="rect">
            <a:avLst/>
          </a:prstGeom>
          <a:noFill/>
        </p:spPr>
        <p:txBody>
          <a:bodyPr wrap="square">
            <a:spAutoFit/>
          </a:bodyPr>
          <a:lstStyle/>
          <a:p>
            <a:pPr marL="171450" indent="-171450">
              <a:buFont typeface="Wingdings" panose="05000000000000000000" pitchFamily="2" charset="2"/>
              <a:buChar char="q"/>
            </a:pPr>
            <a:r>
              <a:rPr lang="en-US" sz="1200" dirty="0"/>
              <a:t> Mapping the amphibian fossils on the map on the basis of latitude and longitude of where they were found using the leaflet library and </a:t>
            </a:r>
            <a:r>
              <a:rPr lang="en-US" sz="1200" dirty="0" err="1"/>
              <a:t>esri</a:t>
            </a:r>
            <a:r>
              <a:rPr lang="en-US" sz="1200" dirty="0"/>
              <a:t> world imagery map layout for satellite view of the earth map.</a:t>
            </a:r>
            <a:endParaRPr lang="en-IN" sz="1200" dirty="0"/>
          </a:p>
        </p:txBody>
      </p:sp>
      <p:sp>
        <p:nvSpPr>
          <p:cNvPr id="12" name="TextBox 11">
            <a:extLst>
              <a:ext uri="{FF2B5EF4-FFF2-40B4-BE49-F238E27FC236}">
                <a16:creationId xmlns:a16="http://schemas.microsoft.com/office/drawing/2014/main" id="{F1927FAF-5173-4591-847C-1C1C5DE72864}"/>
              </a:ext>
            </a:extLst>
          </p:cNvPr>
          <p:cNvSpPr txBox="1"/>
          <p:nvPr/>
        </p:nvSpPr>
        <p:spPr>
          <a:xfrm>
            <a:off x="2531565" y="684655"/>
            <a:ext cx="9471247" cy="954107"/>
          </a:xfrm>
          <a:prstGeom prst="rect">
            <a:avLst/>
          </a:prstGeom>
          <a:noFill/>
        </p:spPr>
        <p:txBody>
          <a:bodyPr wrap="square">
            <a:spAutoFit/>
          </a:bodyPr>
          <a:lstStyle/>
          <a:p>
            <a:pPr marL="342900" indent="-342900">
              <a:buFont typeface="+mj-lt"/>
              <a:buAutoNum type="arabicPeriod"/>
            </a:pPr>
            <a:r>
              <a:rPr lang="en-US" sz="1400" dirty="0"/>
              <a:t>Making a copy of the original data.</a:t>
            </a:r>
          </a:p>
          <a:p>
            <a:pPr marL="342900" indent="-342900">
              <a:buFont typeface="+mj-lt"/>
              <a:buAutoNum type="arabicPeriod"/>
            </a:pPr>
            <a:r>
              <a:rPr lang="en-US" sz="1400" dirty="0"/>
              <a:t>Replacing blank values with NA with the help of "</a:t>
            </a:r>
            <a:r>
              <a:rPr lang="en-US" sz="1400" dirty="0" err="1"/>
              <a:t>naniar</a:t>
            </a:r>
            <a:r>
              <a:rPr lang="en-US" sz="1400" dirty="0"/>
              <a:t>" library.</a:t>
            </a:r>
          </a:p>
          <a:p>
            <a:pPr marL="342900" indent="-342900">
              <a:buFont typeface="+mj-lt"/>
              <a:buAutoNum type="arabicPeriod"/>
            </a:pPr>
            <a:r>
              <a:rPr lang="en-US" sz="1400" dirty="0"/>
              <a:t>Filtering main data so that we get amphibian species fossils.</a:t>
            </a:r>
            <a:endParaRPr lang="en-IN" sz="1400" dirty="0"/>
          </a:p>
          <a:p>
            <a:pPr marL="342900" indent="-342900">
              <a:buFont typeface="+mj-lt"/>
              <a:buAutoNum type="arabicPeriod"/>
            </a:pPr>
            <a:endParaRPr lang="en-US" sz="1400" dirty="0"/>
          </a:p>
        </p:txBody>
      </p:sp>
      <p:sp>
        <p:nvSpPr>
          <p:cNvPr id="15" name="TextBox 14">
            <a:extLst>
              <a:ext uri="{FF2B5EF4-FFF2-40B4-BE49-F238E27FC236}">
                <a16:creationId xmlns:a16="http://schemas.microsoft.com/office/drawing/2014/main" id="{ECE9FCAF-F3FD-4E63-AB50-90A2A9B31375}"/>
              </a:ext>
            </a:extLst>
          </p:cNvPr>
          <p:cNvSpPr txBox="1"/>
          <p:nvPr/>
        </p:nvSpPr>
        <p:spPr>
          <a:xfrm>
            <a:off x="189186" y="670036"/>
            <a:ext cx="1997422" cy="369332"/>
          </a:xfrm>
          <a:prstGeom prst="rect">
            <a:avLst/>
          </a:prstGeom>
          <a:solidFill>
            <a:schemeClr val="bg2"/>
          </a:solidFill>
        </p:spPr>
        <p:txBody>
          <a:bodyPr wrap="square" rtlCol="0">
            <a:spAutoFit/>
          </a:bodyPr>
          <a:lstStyle/>
          <a:p>
            <a:r>
              <a:rPr lang="en-US" b="1" dirty="0">
                <a:latin typeface="Book Antiqua" panose="02040602050305030304" pitchFamily="18" charset="0"/>
              </a:rPr>
              <a:t>Processing steps</a:t>
            </a:r>
            <a:r>
              <a:rPr lang="en-US" dirty="0"/>
              <a:t>:</a:t>
            </a:r>
            <a:endParaRPr lang="en-IN" dirty="0"/>
          </a:p>
        </p:txBody>
      </p:sp>
      <p:sp>
        <p:nvSpPr>
          <p:cNvPr id="16" name="TextBox 15">
            <a:extLst>
              <a:ext uri="{FF2B5EF4-FFF2-40B4-BE49-F238E27FC236}">
                <a16:creationId xmlns:a16="http://schemas.microsoft.com/office/drawing/2014/main" id="{BD2BD135-87BE-463A-8B05-1B7A5717917B}"/>
              </a:ext>
            </a:extLst>
          </p:cNvPr>
          <p:cNvSpPr txBox="1"/>
          <p:nvPr/>
        </p:nvSpPr>
        <p:spPr>
          <a:xfrm>
            <a:off x="189185" y="1770172"/>
            <a:ext cx="1043876" cy="369332"/>
          </a:xfrm>
          <a:prstGeom prst="rect">
            <a:avLst/>
          </a:prstGeom>
          <a:solidFill>
            <a:schemeClr val="bg2"/>
          </a:solidFill>
        </p:spPr>
        <p:txBody>
          <a:bodyPr wrap="none" rtlCol="0">
            <a:spAutoFit/>
          </a:bodyPr>
          <a:lstStyle/>
          <a:p>
            <a:r>
              <a:rPr lang="en-US" b="1" dirty="0">
                <a:latin typeface="Book Antiqua" panose="02040602050305030304" pitchFamily="18" charset="0"/>
              </a:rPr>
              <a:t>Rcode</a:t>
            </a:r>
            <a:r>
              <a:rPr lang="en-US" dirty="0"/>
              <a:t>s :</a:t>
            </a:r>
            <a:endParaRPr lang="en-IN" dirty="0"/>
          </a:p>
        </p:txBody>
      </p:sp>
      <p:sp>
        <p:nvSpPr>
          <p:cNvPr id="18" name="TextBox 17">
            <a:extLst>
              <a:ext uri="{FF2B5EF4-FFF2-40B4-BE49-F238E27FC236}">
                <a16:creationId xmlns:a16="http://schemas.microsoft.com/office/drawing/2014/main" id="{09034536-092B-4A37-A3EE-480912952A44}"/>
              </a:ext>
            </a:extLst>
          </p:cNvPr>
          <p:cNvSpPr txBox="1"/>
          <p:nvPr/>
        </p:nvSpPr>
        <p:spPr>
          <a:xfrm>
            <a:off x="186813" y="3572836"/>
            <a:ext cx="2919389" cy="338554"/>
          </a:xfrm>
          <a:prstGeom prst="rect">
            <a:avLst/>
          </a:prstGeom>
          <a:solidFill>
            <a:schemeClr val="bg2"/>
          </a:solidFill>
        </p:spPr>
        <p:txBody>
          <a:bodyPr wrap="none" rtlCol="0">
            <a:spAutoFit/>
          </a:bodyPr>
          <a:lstStyle/>
          <a:p>
            <a:r>
              <a:rPr lang="en-IN" sz="1600" b="1" dirty="0">
                <a:latin typeface="Book Antiqua" panose="02040602050305030304" pitchFamily="18" charset="0"/>
              </a:rPr>
              <a:t>Visualization  Using Leaflet :</a:t>
            </a:r>
          </a:p>
        </p:txBody>
      </p:sp>
      <p:sp>
        <p:nvSpPr>
          <p:cNvPr id="20" name="TextBox 19">
            <a:extLst>
              <a:ext uri="{FF2B5EF4-FFF2-40B4-BE49-F238E27FC236}">
                <a16:creationId xmlns:a16="http://schemas.microsoft.com/office/drawing/2014/main" id="{5675446F-B243-4B46-848B-832DB97B10D3}"/>
              </a:ext>
            </a:extLst>
          </p:cNvPr>
          <p:cNvSpPr txBox="1"/>
          <p:nvPr/>
        </p:nvSpPr>
        <p:spPr>
          <a:xfrm>
            <a:off x="2186608" y="4672544"/>
            <a:ext cx="7486650" cy="1546577"/>
          </a:xfrm>
          <a:prstGeom prst="rect">
            <a:avLst/>
          </a:prstGeom>
          <a:noFill/>
        </p:spPr>
        <p:txBody>
          <a:bodyPr wrap="square">
            <a:spAutoFit/>
          </a:bodyPr>
          <a:lstStyle/>
          <a:p>
            <a:r>
              <a:rPr lang="en-IN" sz="1050" dirty="0"/>
              <a:t>plot &lt;- leaflet()%&gt;% </a:t>
            </a:r>
            <a:r>
              <a:rPr lang="en-IN" sz="1050" dirty="0" err="1"/>
              <a:t>addTiles</a:t>
            </a:r>
            <a:r>
              <a:rPr lang="en-IN" sz="1050" dirty="0"/>
              <a:t>() %&gt;% </a:t>
            </a:r>
            <a:r>
              <a:rPr lang="en-IN" sz="1050" dirty="0" err="1"/>
              <a:t>addCircleMarkers</a:t>
            </a:r>
            <a:r>
              <a:rPr lang="en-IN" sz="1050" dirty="0"/>
              <a:t>(data = fossil,</a:t>
            </a:r>
          </a:p>
          <a:p>
            <a:r>
              <a:rPr lang="en-IN" sz="1050" dirty="0"/>
              <a:t>                                                     </a:t>
            </a:r>
            <a:r>
              <a:rPr lang="en-IN" sz="1050" dirty="0" err="1"/>
              <a:t>lat</a:t>
            </a:r>
            <a:r>
              <a:rPr lang="en-IN" sz="1050" dirty="0"/>
              <a:t> = ~</a:t>
            </a:r>
            <a:r>
              <a:rPr lang="en-IN" sz="1050" dirty="0" err="1"/>
              <a:t>decimalLatitude</a:t>
            </a:r>
            <a:r>
              <a:rPr lang="en-IN" sz="1050" dirty="0"/>
              <a:t>,</a:t>
            </a:r>
          </a:p>
          <a:p>
            <a:r>
              <a:rPr lang="en-IN" sz="1050" dirty="0"/>
              <a:t>                                                     </a:t>
            </a:r>
            <a:r>
              <a:rPr lang="en-IN" sz="1050" dirty="0" err="1"/>
              <a:t>lng</a:t>
            </a:r>
            <a:r>
              <a:rPr lang="en-IN" sz="1050" dirty="0"/>
              <a:t> = ~</a:t>
            </a:r>
            <a:r>
              <a:rPr lang="en-IN" sz="1050" dirty="0" err="1"/>
              <a:t>decimalLongitude</a:t>
            </a:r>
            <a:r>
              <a:rPr lang="en-IN" sz="1050" dirty="0"/>
              <a:t>,</a:t>
            </a:r>
          </a:p>
          <a:p>
            <a:r>
              <a:rPr lang="en-IN" sz="1050" dirty="0"/>
              <a:t>                                                     radius = ~0.5,</a:t>
            </a:r>
          </a:p>
          <a:p>
            <a:r>
              <a:rPr lang="en-IN" sz="1050" dirty="0"/>
              <a:t>                                                     </a:t>
            </a:r>
            <a:r>
              <a:rPr lang="en-IN" sz="1050" dirty="0" err="1"/>
              <a:t>color</a:t>
            </a:r>
            <a:r>
              <a:rPr lang="en-IN" sz="1050" dirty="0"/>
              <a:t> = "#000000",</a:t>
            </a:r>
          </a:p>
          <a:p>
            <a:r>
              <a:rPr lang="en-IN" sz="1050" dirty="0"/>
              <a:t>                                                     popup = ~</a:t>
            </a:r>
            <a:r>
              <a:rPr lang="en-IN" sz="1050" dirty="0" err="1"/>
              <a:t>Scientific_names</a:t>
            </a:r>
            <a:endParaRPr lang="en-IN" sz="1050" dirty="0"/>
          </a:p>
          <a:p>
            <a:r>
              <a:rPr lang="en-IN" sz="1050" dirty="0"/>
              <a:t>                                                     ) %&gt;% </a:t>
            </a:r>
            <a:r>
              <a:rPr lang="en-IN" sz="1050" dirty="0" err="1"/>
              <a:t>addProviderTiles</a:t>
            </a:r>
            <a:r>
              <a:rPr lang="en-IN" sz="1050" dirty="0"/>
              <a:t>(</a:t>
            </a:r>
            <a:r>
              <a:rPr lang="en-IN" sz="1050" dirty="0" err="1"/>
              <a:t>providers$Esri.WorldImagery</a:t>
            </a:r>
            <a:r>
              <a:rPr lang="en-IN" sz="1050" dirty="0"/>
              <a:t>)</a:t>
            </a:r>
          </a:p>
          <a:p>
            <a:endParaRPr lang="en-IN" sz="1050" dirty="0"/>
          </a:p>
          <a:p>
            <a:r>
              <a:rPr lang="en-IN" sz="1050" dirty="0"/>
              <a:t>plot</a:t>
            </a:r>
          </a:p>
        </p:txBody>
      </p:sp>
      <p:sp>
        <p:nvSpPr>
          <p:cNvPr id="21" name="TextBox 20">
            <a:extLst>
              <a:ext uri="{FF2B5EF4-FFF2-40B4-BE49-F238E27FC236}">
                <a16:creationId xmlns:a16="http://schemas.microsoft.com/office/drawing/2014/main" id="{D25EC08C-3CF3-4BC7-96B3-1C176E8107BB}"/>
              </a:ext>
            </a:extLst>
          </p:cNvPr>
          <p:cNvSpPr txBox="1"/>
          <p:nvPr/>
        </p:nvSpPr>
        <p:spPr>
          <a:xfrm>
            <a:off x="186812" y="4758906"/>
            <a:ext cx="1046249" cy="369332"/>
          </a:xfrm>
          <a:prstGeom prst="rect">
            <a:avLst/>
          </a:prstGeom>
          <a:solidFill>
            <a:schemeClr val="bg2"/>
          </a:solidFill>
        </p:spPr>
        <p:txBody>
          <a:bodyPr wrap="square" rtlCol="0">
            <a:spAutoFit/>
          </a:bodyPr>
          <a:lstStyle/>
          <a:p>
            <a:r>
              <a:rPr lang="en-US" b="1" dirty="0">
                <a:latin typeface="Book Antiqua" panose="02040602050305030304" pitchFamily="18" charset="0"/>
              </a:rPr>
              <a:t>Rcode</a:t>
            </a:r>
            <a:r>
              <a:rPr lang="en-US" dirty="0"/>
              <a:t>s :</a:t>
            </a:r>
            <a:endParaRPr lang="en-IN" dirty="0"/>
          </a:p>
        </p:txBody>
      </p:sp>
      <p:sp>
        <p:nvSpPr>
          <p:cNvPr id="23" name="TextBox 22">
            <a:extLst>
              <a:ext uri="{FF2B5EF4-FFF2-40B4-BE49-F238E27FC236}">
                <a16:creationId xmlns:a16="http://schemas.microsoft.com/office/drawing/2014/main" id="{C12F6736-17A5-4E34-BA5C-9D9C6BB18647}"/>
              </a:ext>
            </a:extLst>
          </p:cNvPr>
          <p:cNvSpPr txBox="1"/>
          <p:nvPr/>
        </p:nvSpPr>
        <p:spPr>
          <a:xfrm>
            <a:off x="2186608" y="1769583"/>
            <a:ext cx="6097656" cy="461665"/>
          </a:xfrm>
          <a:prstGeom prst="rect">
            <a:avLst/>
          </a:prstGeom>
          <a:noFill/>
        </p:spPr>
        <p:txBody>
          <a:bodyPr wrap="square">
            <a:spAutoFit/>
          </a:bodyPr>
          <a:lstStyle/>
          <a:p>
            <a:r>
              <a:rPr lang="en-US" sz="1200" dirty="0" err="1"/>
              <a:t>main_data_copy</a:t>
            </a:r>
            <a:r>
              <a:rPr lang="en-US" sz="1200" dirty="0"/>
              <a:t> = </a:t>
            </a:r>
            <a:r>
              <a:rPr lang="en-US" sz="1200" dirty="0" err="1"/>
              <a:t>data.frame</a:t>
            </a:r>
            <a:r>
              <a:rPr lang="en-US" sz="1200" dirty="0"/>
              <a:t>(</a:t>
            </a:r>
            <a:r>
              <a:rPr lang="en-US" sz="1200" dirty="0" err="1"/>
              <a:t>main_data</a:t>
            </a:r>
            <a:r>
              <a:rPr lang="en-US" sz="1200" dirty="0"/>
              <a:t>)</a:t>
            </a:r>
          </a:p>
          <a:p>
            <a:r>
              <a:rPr lang="en-US" sz="1200" dirty="0" err="1"/>
              <a:t>main_data_copy</a:t>
            </a:r>
            <a:r>
              <a:rPr lang="en-US" sz="1200" dirty="0"/>
              <a:t> = </a:t>
            </a:r>
            <a:r>
              <a:rPr lang="en-US" sz="1200" dirty="0" err="1"/>
              <a:t>main_data_copy</a:t>
            </a:r>
            <a:r>
              <a:rPr lang="en-US" sz="1200" dirty="0"/>
              <a:t> %&gt;% </a:t>
            </a:r>
            <a:r>
              <a:rPr lang="en-US" sz="1200" dirty="0" err="1"/>
              <a:t>replace_with_na</a:t>
            </a:r>
            <a:r>
              <a:rPr lang="en-US" sz="1200" dirty="0"/>
              <a:t>(replace = list(Authors = ""))</a:t>
            </a:r>
          </a:p>
        </p:txBody>
      </p:sp>
    </p:spTree>
    <p:extLst>
      <p:ext uri="{BB962C8B-B14F-4D97-AF65-F5344CB8AC3E}">
        <p14:creationId xmlns:p14="http://schemas.microsoft.com/office/powerpoint/2010/main" val="1007325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47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32790A-4206-455F-89B8-DFDE8B040F50}"/>
              </a:ext>
            </a:extLst>
          </p:cNvPr>
          <p:cNvSpPr txBox="1"/>
          <p:nvPr/>
        </p:nvSpPr>
        <p:spPr>
          <a:xfrm>
            <a:off x="226943" y="4076803"/>
            <a:ext cx="11738113" cy="2585323"/>
          </a:xfrm>
          <a:prstGeom prst="rect">
            <a:avLst/>
          </a:prstGeom>
          <a:solidFill>
            <a:schemeClr val="bg1">
              <a:lumMod val="95000"/>
            </a:schemeClr>
          </a:solidFill>
        </p:spPr>
        <p:txBody>
          <a:bodyPr wrap="square">
            <a:spAutoFit/>
          </a:bodyPr>
          <a:lstStyle/>
          <a:p>
            <a:r>
              <a:rPr lang="en-US" u="sng" dirty="0">
                <a:latin typeface="Bahnschrift SemiBold SemiConden" panose="020B0502040204020203" pitchFamily="34" charset="0"/>
              </a:rPr>
              <a:t>FINDINGS :</a:t>
            </a:r>
          </a:p>
          <a:p>
            <a:endParaRPr lang="en-US" dirty="0">
              <a:latin typeface="Bahnschrift SemiBold SemiConden" panose="020B0502040204020203" pitchFamily="34" charset="0"/>
            </a:endParaRPr>
          </a:p>
          <a:p>
            <a:pPr marL="285750" indent="-285750">
              <a:buFont typeface="Wingdings" panose="05000000000000000000" pitchFamily="2" charset="2"/>
              <a:buChar char="q"/>
            </a:pPr>
            <a:r>
              <a:rPr lang="en-US" sz="1200" dirty="0">
                <a:latin typeface="Bahnschrift SemiBold SemiConden" panose="020B0502040204020203" pitchFamily="34" charset="0"/>
              </a:rPr>
              <a:t>We find an interesting plot on the map which is in the middle of the desert upon inspection we find that the plot belongs to a fossil of a frog Kizylkuma Antiqua which is a marine frog that went extinct 90-95 million years ago. </a:t>
            </a:r>
          </a:p>
          <a:p>
            <a:pPr marL="285750" indent="-285750">
              <a:buFont typeface="Wingdings" panose="05000000000000000000" pitchFamily="2" charset="2"/>
              <a:buChar char="q"/>
            </a:pPr>
            <a:endParaRPr lang="en-US" sz="1200" dirty="0">
              <a:latin typeface="Bahnschrift SemiBold SemiConden" panose="020B0502040204020203" pitchFamily="34" charset="0"/>
            </a:endParaRPr>
          </a:p>
          <a:p>
            <a:pPr marL="285750" indent="-285750">
              <a:buFont typeface="Wingdings" panose="05000000000000000000" pitchFamily="2" charset="2"/>
              <a:buChar char="q"/>
            </a:pPr>
            <a:r>
              <a:rPr lang="en-US" sz="1200" dirty="0">
                <a:latin typeface="Bahnschrift SemiBold SemiConden" panose="020B0502040204020203" pitchFamily="34" charset="0"/>
              </a:rPr>
              <a:t>Even more interesting , frogs need water or some sort of moisture to stay alive or else their skin dries out which results in death.</a:t>
            </a:r>
          </a:p>
          <a:p>
            <a:pPr marL="285750" indent="-285750">
              <a:buFont typeface="Wingdings" panose="05000000000000000000" pitchFamily="2" charset="2"/>
              <a:buChar char="q"/>
            </a:pPr>
            <a:endParaRPr lang="en-US" sz="1200" dirty="0">
              <a:latin typeface="Bahnschrift SemiBold SemiConden" panose="020B0502040204020203" pitchFamily="34" charset="0"/>
            </a:endParaRPr>
          </a:p>
          <a:p>
            <a:pPr marL="285750" indent="-285750">
              <a:buFont typeface="Wingdings" panose="05000000000000000000" pitchFamily="2" charset="2"/>
              <a:buChar char="q"/>
            </a:pPr>
            <a:r>
              <a:rPr lang="en-US" sz="1200" dirty="0">
                <a:latin typeface="Bahnschrift SemiBold SemiConden" panose="020B0502040204020203" pitchFamily="34" charset="0"/>
              </a:rPr>
              <a:t>The fossil of the forementioned frog was found in the Kyzylkum Desert of  Uzbekistan which is the 15th largest desert in the world.</a:t>
            </a:r>
          </a:p>
          <a:p>
            <a:pPr marL="285750" indent="-285750">
              <a:buFont typeface="Wingdings" panose="05000000000000000000" pitchFamily="2" charset="2"/>
              <a:buChar char="q"/>
            </a:pPr>
            <a:endParaRPr lang="en-US" sz="1200" dirty="0">
              <a:latin typeface="Bahnschrift SemiBold SemiConden" panose="020B0502040204020203" pitchFamily="34" charset="0"/>
            </a:endParaRPr>
          </a:p>
          <a:p>
            <a:pPr marL="285750" indent="-285750">
              <a:buFont typeface="Wingdings" panose="05000000000000000000" pitchFamily="2" charset="2"/>
              <a:buChar char="q"/>
            </a:pPr>
            <a:r>
              <a:rPr lang="en-US" sz="1200" dirty="0">
                <a:latin typeface="Bahnschrift SemiBold SemiConden" panose="020B0502040204020203" pitchFamily="34" charset="0"/>
              </a:rPr>
              <a:t>So in conclusion, for the frog to live there millions of years ago means there is a possibility of some water body near to the frog for it to stay alive that is there was some waterbody where there’s a desert in present time.</a:t>
            </a:r>
          </a:p>
          <a:p>
            <a:endParaRPr lang="en-US" dirty="0"/>
          </a:p>
        </p:txBody>
      </p:sp>
      <p:pic>
        <p:nvPicPr>
          <p:cNvPr id="6" name="Picture 5">
            <a:extLst>
              <a:ext uri="{FF2B5EF4-FFF2-40B4-BE49-F238E27FC236}">
                <a16:creationId xmlns:a16="http://schemas.microsoft.com/office/drawing/2014/main" id="{A2E16809-628E-4D8E-AA7E-D1E4ADA500A5}"/>
              </a:ext>
            </a:extLst>
          </p:cNvPr>
          <p:cNvPicPr>
            <a:picLocks noChangeAspect="1"/>
          </p:cNvPicPr>
          <p:nvPr/>
        </p:nvPicPr>
        <p:blipFill rotWithShape="1">
          <a:blip r:embed="rId2">
            <a:extLst>
              <a:ext uri="{28A0092B-C50C-407E-A947-70E740481C1C}">
                <a14:useLocalDpi xmlns:a14="http://schemas.microsoft.com/office/drawing/2010/main" val="0"/>
              </a:ext>
            </a:extLst>
          </a:blip>
          <a:srcRect l="12884" r="37666"/>
          <a:stretch/>
        </p:blipFill>
        <p:spPr>
          <a:xfrm>
            <a:off x="2776329" y="96483"/>
            <a:ext cx="6639340" cy="3880929"/>
          </a:xfrm>
          <a:prstGeom prst="rect">
            <a:avLst/>
          </a:prstGeom>
          <a:ln>
            <a:solidFill>
              <a:schemeClr val="tx1"/>
            </a:solidFill>
          </a:ln>
        </p:spPr>
      </p:pic>
    </p:spTree>
    <p:extLst>
      <p:ext uri="{BB962C8B-B14F-4D97-AF65-F5344CB8AC3E}">
        <p14:creationId xmlns:p14="http://schemas.microsoft.com/office/powerpoint/2010/main" val="904183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TotalTime>
  <Words>3808</Words>
  <Application>Microsoft Office PowerPoint</Application>
  <PresentationFormat>Widescreen</PresentationFormat>
  <Paragraphs>355</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Anudnya Ware</dc:creator>
  <cp:lastModifiedBy>Anudnya Ware</cp:lastModifiedBy>
  <cp:revision>110</cp:revision>
  <dcterms:created xsi:type="dcterms:W3CDTF">2021-03-13T05:54:52Z</dcterms:created>
  <dcterms:modified xsi:type="dcterms:W3CDTF">2021-03-14T14:05:17Z</dcterms:modified>
</cp:coreProperties>
</file>